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4" r:id="rId1"/>
  </p:sldMasterIdLst>
  <p:notesMasterIdLst>
    <p:notesMasterId r:id="rId46"/>
  </p:notesMasterIdLst>
  <p:sldIdLst>
    <p:sldId id="258" r:id="rId2"/>
    <p:sldId id="257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6" r:id="rId21"/>
    <p:sldId id="287" r:id="rId22"/>
    <p:sldId id="288" r:id="rId23"/>
    <p:sldId id="289" r:id="rId24"/>
    <p:sldId id="290" r:id="rId25"/>
    <p:sldId id="294" r:id="rId26"/>
    <p:sldId id="296" r:id="rId27"/>
    <p:sldId id="297" r:id="rId28"/>
    <p:sldId id="298" r:id="rId29"/>
    <p:sldId id="299" r:id="rId30"/>
    <p:sldId id="300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314" r:id="rId43"/>
    <p:sldId id="315" r:id="rId44"/>
    <p:sldId id="259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8" d="100"/>
          <a:sy n="158" d="100"/>
        </p:scale>
        <p:origin x="-21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12" Type="http://schemas.openxmlformats.org/officeDocument/2006/relationships/image" Target="../media/image42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11" Type="http://schemas.openxmlformats.org/officeDocument/2006/relationships/image" Target="../media/image41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6" Type="http://schemas.openxmlformats.org/officeDocument/2006/relationships/image" Target="../media/image73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6" Type="http://schemas.openxmlformats.org/officeDocument/2006/relationships/image" Target="../media/image103.wmf"/><Relationship Id="rId5" Type="http://schemas.openxmlformats.org/officeDocument/2006/relationships/image" Target="../media/image102.wmf"/><Relationship Id="rId4" Type="http://schemas.openxmlformats.org/officeDocument/2006/relationships/image" Target="../media/image10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emf"/><Relationship Id="rId2" Type="http://schemas.openxmlformats.org/officeDocument/2006/relationships/image" Target="../media/image111.emf"/><Relationship Id="rId1" Type="http://schemas.openxmlformats.org/officeDocument/2006/relationships/image" Target="../media/image110.wmf"/><Relationship Id="rId6" Type="http://schemas.openxmlformats.org/officeDocument/2006/relationships/image" Target="../media/image115.wmf"/><Relationship Id="rId5" Type="http://schemas.openxmlformats.org/officeDocument/2006/relationships/image" Target="../media/image114.wmf"/><Relationship Id="rId4" Type="http://schemas.openxmlformats.org/officeDocument/2006/relationships/image" Target="../media/image11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wmf"/><Relationship Id="rId1" Type="http://schemas.openxmlformats.org/officeDocument/2006/relationships/image" Target="../media/image11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emf"/><Relationship Id="rId2" Type="http://schemas.openxmlformats.org/officeDocument/2006/relationships/image" Target="../media/image130.emf"/><Relationship Id="rId1" Type="http://schemas.openxmlformats.org/officeDocument/2006/relationships/image" Target="../media/image129.emf"/><Relationship Id="rId5" Type="http://schemas.openxmlformats.org/officeDocument/2006/relationships/image" Target="../media/image133.emf"/><Relationship Id="rId4" Type="http://schemas.openxmlformats.org/officeDocument/2006/relationships/image" Target="../media/image1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60937-062C-41B7-8B81-D732C5A1355D}" type="datetimeFigureOut">
              <a:rPr lang="ru-RU" smtClean="0"/>
              <a:t>18.10.2013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742BA3-62B0-4154-A151-35D16E23EC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419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AAF9-AA5D-4C6E-ABFF-1CBE62FCCF2F}" type="datetime1">
              <a:rPr lang="ru-RU" smtClean="0"/>
              <a:t>18.10.2013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C194-FC3A-4817-B796-1B79C37429CF}" type="datetime1">
              <a:rPr lang="ru-RU" smtClean="0"/>
              <a:t>18.10.2013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1960F-CBE5-413B-A701-26850216043E}" type="datetime1">
              <a:rPr lang="ru-RU" smtClean="0"/>
              <a:t>18.10.2013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299E9-78CD-49C0-A249-E7ABBA78D45C}" type="datetime1">
              <a:rPr lang="ru-RU" smtClean="0"/>
              <a:t>18.10.2013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6D7-6D40-42E4-9110-0142F58D41EB}" type="datetime1">
              <a:rPr lang="ru-RU" smtClean="0"/>
              <a:t>18.10.2013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EB77-9EB7-4BCD-BAFF-11FCEE3EA0FB}" type="datetime1">
              <a:rPr lang="ru-RU" smtClean="0"/>
              <a:t>18.10.2013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4D0B3-D53A-47F4-B257-BA64B38A2BFA}" type="datetime1">
              <a:rPr lang="ru-RU" smtClean="0"/>
              <a:t>18.10.2013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6996-86EE-4892-8346-7E4F8E3069A2}" type="datetime1">
              <a:rPr lang="ru-RU" smtClean="0"/>
              <a:t>18.10.2013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8E4B-59C8-4A75-98E7-DF00DA039921}" type="datetime1">
              <a:rPr lang="ru-RU" smtClean="0"/>
              <a:t>18.10.2013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A9E9E-5FD0-47AD-BBB3-4530CD53843F}" type="datetime1">
              <a:rPr lang="ru-RU" smtClean="0"/>
              <a:t>18.10.2013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25645-D9EB-4B79-9F0E-B5703DB72419}" type="datetime1">
              <a:rPr lang="ru-RU" smtClean="0"/>
              <a:t>18.10.2013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876800" y="1600200"/>
            <a:ext cx="38100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876800" y="3941763"/>
            <a:ext cx="38100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0645889-0ED9-4E4A-9162-ECEF304096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816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F9E15C9-5476-43DD-96E8-8EADC16FA00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525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69B8BA4-E083-474E-975D-AA22972EB806}" type="datetime1">
              <a:rPr lang="ru-RU" smtClean="0"/>
              <a:t>18.10.2013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C998E56-2F40-43FB-9416-276FC430A3E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4.bin"/><Relationship Id="rId1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3.bin"/><Relationship Id="rId18" Type="http://schemas.openxmlformats.org/officeDocument/2006/relationships/image" Target="../media/image38.wmf"/><Relationship Id="rId26" Type="http://schemas.openxmlformats.org/officeDocument/2006/relationships/image" Target="../media/image42.wmf"/><Relationship Id="rId3" Type="http://schemas.openxmlformats.org/officeDocument/2006/relationships/oleObject" Target="../embeddings/oleObject8.bin"/><Relationship Id="rId21" Type="http://schemas.openxmlformats.org/officeDocument/2006/relationships/oleObject" Target="../embeddings/oleObject17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35.wmf"/><Relationship Id="rId17" Type="http://schemas.openxmlformats.org/officeDocument/2006/relationships/oleObject" Target="../embeddings/oleObject15.bin"/><Relationship Id="rId25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7.wmf"/><Relationship Id="rId20" Type="http://schemas.openxmlformats.org/officeDocument/2006/relationships/image" Target="../media/image3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12.bin"/><Relationship Id="rId24" Type="http://schemas.openxmlformats.org/officeDocument/2006/relationships/image" Target="../media/image41.wmf"/><Relationship Id="rId5" Type="http://schemas.openxmlformats.org/officeDocument/2006/relationships/oleObject" Target="../embeddings/oleObject9.bin"/><Relationship Id="rId15" Type="http://schemas.openxmlformats.org/officeDocument/2006/relationships/oleObject" Target="../embeddings/oleObject14.bin"/><Relationship Id="rId23" Type="http://schemas.openxmlformats.org/officeDocument/2006/relationships/oleObject" Target="../embeddings/oleObject18.bin"/><Relationship Id="rId10" Type="http://schemas.openxmlformats.org/officeDocument/2006/relationships/image" Target="../media/image34.wmf"/><Relationship Id="rId19" Type="http://schemas.openxmlformats.org/officeDocument/2006/relationships/oleObject" Target="../embeddings/oleObject16.bin"/><Relationship Id="rId4" Type="http://schemas.openxmlformats.org/officeDocument/2006/relationships/image" Target="../media/image31.wmf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36.wmf"/><Relationship Id="rId22" Type="http://schemas.openxmlformats.org/officeDocument/2006/relationships/image" Target="../media/image4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4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9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48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8.bin"/><Relationship Id="rId7" Type="http://schemas.openxmlformats.org/officeDocument/2006/relationships/image" Target="../media/image5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52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51.emf"/><Relationship Id="rId9" Type="http://schemas.openxmlformats.org/officeDocument/2006/relationships/image" Target="../media/image53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image" Target="../media/image59.wmf"/><Relationship Id="rId3" Type="http://schemas.openxmlformats.org/officeDocument/2006/relationships/image" Target="../media/image62.png"/><Relationship Id="rId7" Type="http://schemas.openxmlformats.org/officeDocument/2006/relationships/image" Target="../media/image56.wmf"/><Relationship Id="rId12" Type="http://schemas.openxmlformats.org/officeDocument/2006/relationships/oleObject" Target="../embeddings/oleObject35.bin"/><Relationship Id="rId17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58.wmf"/><Relationship Id="rId5" Type="http://schemas.openxmlformats.org/officeDocument/2006/relationships/image" Target="../media/image55.wmf"/><Relationship Id="rId15" Type="http://schemas.openxmlformats.org/officeDocument/2006/relationships/image" Target="../media/image60.wmf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31.bin"/><Relationship Id="rId9" Type="http://schemas.openxmlformats.org/officeDocument/2006/relationships/image" Target="../media/image57.wmf"/><Relationship Id="rId14" Type="http://schemas.openxmlformats.org/officeDocument/2006/relationships/oleObject" Target="../embeddings/oleObject3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43.bin"/><Relationship Id="rId18" Type="http://schemas.openxmlformats.org/officeDocument/2006/relationships/image" Target="../media/image75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72.wmf"/><Relationship Id="rId1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4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4.bin"/><Relationship Id="rId10" Type="http://schemas.openxmlformats.org/officeDocument/2006/relationships/image" Target="../media/image71.wmf"/><Relationship Id="rId4" Type="http://schemas.openxmlformats.org/officeDocument/2006/relationships/image" Target="../media/image68.w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7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png"/><Relationship Id="rId7" Type="http://schemas.openxmlformats.org/officeDocument/2006/relationships/image" Target="../media/image85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90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89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e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3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92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oleObject" Target="../embeddings/oleObject56.bin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10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9.wmf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2.bin"/><Relationship Id="rId10" Type="http://schemas.openxmlformats.org/officeDocument/2006/relationships/image" Target="../media/image101.wmf"/><Relationship Id="rId4" Type="http://schemas.openxmlformats.org/officeDocument/2006/relationships/image" Target="../media/image98.wmf"/><Relationship Id="rId9" Type="http://schemas.openxmlformats.org/officeDocument/2006/relationships/oleObject" Target="../embeddings/oleObject54.bin"/><Relationship Id="rId14" Type="http://schemas.openxmlformats.org/officeDocument/2006/relationships/image" Target="../media/image103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13" Type="http://schemas.openxmlformats.org/officeDocument/2006/relationships/oleObject" Target="../embeddings/oleObject62.bin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10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05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0" Type="http://schemas.openxmlformats.org/officeDocument/2006/relationships/image" Target="../media/image107.wmf"/><Relationship Id="rId4" Type="http://schemas.openxmlformats.org/officeDocument/2006/relationships/image" Target="../media/image104.wmf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109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13" Type="http://schemas.openxmlformats.org/officeDocument/2006/relationships/image" Target="../media/image114.wmf"/><Relationship Id="rId3" Type="http://schemas.openxmlformats.org/officeDocument/2006/relationships/oleObject" Target="../embeddings/oleObject63.bin"/><Relationship Id="rId7" Type="http://schemas.openxmlformats.org/officeDocument/2006/relationships/image" Target="../media/image111.emf"/><Relationship Id="rId12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64.bin"/><Relationship Id="rId11" Type="http://schemas.openxmlformats.org/officeDocument/2006/relationships/image" Target="../media/image113.emf"/><Relationship Id="rId5" Type="http://schemas.openxmlformats.org/officeDocument/2006/relationships/image" Target="../media/image116.emf"/><Relationship Id="rId15" Type="http://schemas.openxmlformats.org/officeDocument/2006/relationships/image" Target="../media/image115.wmf"/><Relationship Id="rId10" Type="http://schemas.openxmlformats.org/officeDocument/2006/relationships/oleObject" Target="../embeddings/oleObject66.bin"/><Relationship Id="rId4" Type="http://schemas.openxmlformats.org/officeDocument/2006/relationships/image" Target="../media/image110.wmf"/><Relationship Id="rId9" Type="http://schemas.openxmlformats.org/officeDocument/2006/relationships/image" Target="../media/image112.emf"/><Relationship Id="rId14" Type="http://schemas.openxmlformats.org/officeDocument/2006/relationships/oleObject" Target="../embeddings/oleObject68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17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image" Target="../media/image1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70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21.wmf"/><Relationship Id="rId4" Type="http://schemas.openxmlformats.org/officeDocument/2006/relationships/oleObject" Target="../embeddings/oleObject7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23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emf"/><Relationship Id="rId13" Type="http://schemas.openxmlformats.org/officeDocument/2006/relationships/image" Target="../media/image134.emf"/><Relationship Id="rId3" Type="http://schemas.openxmlformats.org/officeDocument/2006/relationships/oleObject" Target="../embeddings/__________Microsoft_Excel1.xls"/><Relationship Id="rId7" Type="http://schemas.openxmlformats.org/officeDocument/2006/relationships/oleObject" Target="../embeddings/__________Microsoft_Excel3.xls"/><Relationship Id="rId12" Type="http://schemas.openxmlformats.org/officeDocument/2006/relationships/image" Target="../media/image13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30.emf"/><Relationship Id="rId11" Type="http://schemas.openxmlformats.org/officeDocument/2006/relationships/oleObject" Target="../embeddings/__________Microsoft_Excel4.xls"/><Relationship Id="rId5" Type="http://schemas.openxmlformats.org/officeDocument/2006/relationships/oleObject" Target="../embeddings/__________Microsoft_Excel2.xls"/><Relationship Id="rId10" Type="http://schemas.openxmlformats.org/officeDocument/2006/relationships/image" Target="../media/image132.wmf"/><Relationship Id="rId4" Type="http://schemas.openxmlformats.org/officeDocument/2006/relationships/image" Target="../media/image129.emf"/><Relationship Id="rId9" Type="http://schemas.openxmlformats.org/officeDocument/2006/relationships/oleObject" Target="../embeddings/oleObject73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189583" cy="94956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Волынский Максим Александрович,</a:t>
            </a:r>
          </a:p>
          <a:p>
            <a:r>
              <a:rPr lang="ru-RU" dirty="0"/>
              <a:t>к.т.н., доц. каф. </a:t>
            </a:r>
            <a:r>
              <a:rPr lang="ru-RU" dirty="0" err="1"/>
              <a:t>КФиВИ</a:t>
            </a:r>
            <a:r>
              <a:rPr lang="ru-RU" dirty="0"/>
              <a:t> НИУ ИТМО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340768"/>
            <a:ext cx="7235981" cy="1819673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>Методы динамической обработки данных</a:t>
            </a:r>
            <a:br>
              <a:rPr lang="ru-RU" sz="2800" dirty="0"/>
            </a:br>
            <a:r>
              <a:rPr lang="ru-RU" sz="2800" dirty="0"/>
              <a:t>в оптической когерентной томографии</a:t>
            </a:r>
            <a:br>
              <a:rPr lang="ru-RU" sz="2800" dirty="0"/>
            </a:br>
            <a:r>
              <a:rPr lang="ru-RU" sz="2800" dirty="0"/>
              <a:t>на основе их представления</a:t>
            </a:r>
            <a:br>
              <a:rPr lang="ru-RU" sz="2800" dirty="0"/>
            </a:br>
            <a:r>
              <a:rPr lang="ru-RU" sz="2800" dirty="0"/>
              <a:t>в пространстве состояний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9436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доклада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Что такое оптическая когерентная томография?</a:t>
            </a:r>
          </a:p>
          <a:p>
            <a:pPr lvl="1"/>
            <a:r>
              <a:rPr lang="ru-RU" dirty="0" smtClean="0"/>
              <a:t>Применение и основные характеристики</a:t>
            </a:r>
          </a:p>
          <a:p>
            <a:pPr lvl="1"/>
            <a:r>
              <a:rPr lang="ru-RU" dirty="0" smtClean="0"/>
              <a:t>Корреляционная и спектральная ОКТ</a:t>
            </a:r>
            <a:endParaRPr lang="ru-RU" dirty="0"/>
          </a:p>
          <a:p>
            <a:r>
              <a:rPr lang="ru-RU" dirty="0" smtClean="0"/>
              <a:t>Динамическая обработка данных в корреляционной ОКТ</a:t>
            </a:r>
          </a:p>
          <a:p>
            <a:r>
              <a:rPr lang="ru-RU" dirty="0"/>
              <a:t>Динамическая обработка данных в </a:t>
            </a:r>
            <a:r>
              <a:rPr lang="ru-RU" dirty="0" smtClean="0"/>
              <a:t>спектральной ОКТ</a:t>
            </a:r>
            <a:endParaRPr lang="ru-RU" dirty="0"/>
          </a:p>
          <a:p>
            <a:r>
              <a:rPr lang="ru-RU" dirty="0" smtClean="0"/>
              <a:t>Обсуждение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0770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ОКТ?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3</a:t>
            </a:fld>
            <a:endParaRPr lang="ru-RU"/>
          </a:p>
        </p:txBody>
      </p:sp>
      <p:sp>
        <p:nvSpPr>
          <p:cNvPr id="14" name="Content Placeholder 2"/>
          <p:cNvSpPr>
            <a:spLocks/>
          </p:cNvSpPr>
          <p:nvPr/>
        </p:nvSpPr>
        <p:spPr bwMode="auto">
          <a:xfrm>
            <a:off x="900113" y="1557338"/>
            <a:ext cx="6034087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800"/>
              <a:t>1991 год – Джеймс Фуджимото предложил термин «ОКТ»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2800"/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Char char="n"/>
            </a:pP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74825"/>
            <a:ext cx="2627312" cy="26225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311900" y="4702175"/>
            <a:ext cx="2832100" cy="187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cs typeface="Arial" charset="0"/>
              </a:rPr>
              <a:t> офтальмология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cs typeface="Arial" charset="0"/>
              </a:rPr>
              <a:t> диагностика рака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cs typeface="Arial" charset="0"/>
              </a:rPr>
              <a:t> реставрация ценных предметов искусства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cs typeface="Arial" charset="0"/>
              </a:rPr>
              <a:t> … многое другое</a:t>
            </a:r>
          </a:p>
        </p:txBody>
      </p:sp>
      <p:pic>
        <p:nvPicPr>
          <p:cNvPr id="17" name="Picture 7" descr="discov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4471988"/>
            <a:ext cx="2449512" cy="238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Вена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4471988"/>
            <a:ext cx="2276475" cy="237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oct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449513"/>
            <a:ext cx="2519362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01copy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2597150"/>
            <a:ext cx="2647950" cy="161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31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ОКТ и другие методы неразрушающего контроля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4</a:t>
            </a:fld>
            <a:endParaRPr lang="ru-RU"/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1067247" y="6049788"/>
            <a:ext cx="7054850" cy="214313"/>
            <a:chOff x="714" y="3634"/>
            <a:chExt cx="4444" cy="135"/>
          </a:xfrm>
        </p:grpSpPr>
        <p:sp>
          <p:nvSpPr>
            <p:cNvPr id="7" name="Line 4"/>
            <p:cNvSpPr>
              <a:spLocks noChangeShapeType="1"/>
            </p:cNvSpPr>
            <p:nvPr/>
          </p:nvSpPr>
          <p:spPr bwMode="auto">
            <a:xfrm>
              <a:off x="2093" y="3634"/>
              <a:ext cx="1" cy="136"/>
            </a:xfrm>
            <a:prstGeom prst="line">
              <a:avLst/>
            </a:prstGeom>
            <a:noFill/>
            <a:ln w="255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Line 5"/>
            <p:cNvSpPr>
              <a:spLocks noChangeShapeType="1"/>
            </p:cNvSpPr>
            <p:nvPr/>
          </p:nvSpPr>
          <p:spPr bwMode="auto">
            <a:xfrm>
              <a:off x="3461" y="3634"/>
              <a:ext cx="1" cy="136"/>
            </a:xfrm>
            <a:prstGeom prst="line">
              <a:avLst/>
            </a:prstGeom>
            <a:noFill/>
            <a:ln w="255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4830" y="3634"/>
              <a:ext cx="1" cy="136"/>
            </a:xfrm>
            <a:prstGeom prst="line">
              <a:avLst/>
            </a:prstGeom>
            <a:noFill/>
            <a:ln w="255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714" y="3702"/>
              <a:ext cx="4445" cy="1"/>
            </a:xfrm>
            <a:prstGeom prst="line">
              <a:avLst/>
            </a:prstGeom>
            <a:noFill/>
            <a:ln w="381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776984" y="6445076"/>
            <a:ext cx="9144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959797" y="6445076"/>
            <a:ext cx="914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см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7120384" y="6445076"/>
            <a:ext cx="914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10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см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5871022" y="5654501"/>
            <a:ext cx="3089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Глубина проникновения</a:t>
            </a: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 (log)</a:t>
            </a: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flipV="1">
            <a:off x="1081534" y="1917526"/>
            <a:ext cx="1588" cy="4252912"/>
          </a:xfrm>
          <a:prstGeom prst="line">
            <a:avLst/>
          </a:prstGeom>
          <a:noFill/>
          <a:ln w="381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973584" y="2206451"/>
            <a:ext cx="215900" cy="1587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973584" y="3195463"/>
            <a:ext cx="2159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973584" y="4186063"/>
            <a:ext cx="2159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973584" y="5176663"/>
            <a:ext cx="215900" cy="1588"/>
          </a:xfrm>
          <a:prstGeom prst="line">
            <a:avLst/>
          </a:prstGeom>
          <a:noFill/>
          <a:ln w="255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-180528" y="5013151"/>
            <a:ext cx="11541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мкм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97322" y="3886026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10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мкм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397322" y="2895426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100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мкм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-180528" y="2044526"/>
            <a:ext cx="11541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1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мм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397322" y="1557163"/>
            <a:ext cx="1860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Разрешение (</a:t>
            </a:r>
            <a:r>
              <a:rPr lang="en-US">
                <a:solidFill>
                  <a:srgbClr val="000000"/>
                </a:solidFill>
                <a:cs typeface="Times New Roman" pitchFamily="18" charset="0"/>
              </a:rPr>
              <a:t>log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)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5" name="Oval 23"/>
          <p:cNvSpPr>
            <a:spLocks noChangeArrowheads="1"/>
          </p:cNvSpPr>
          <p:nvPr/>
        </p:nvSpPr>
        <p:spPr bwMode="auto">
          <a:xfrm>
            <a:off x="2489647" y="3925713"/>
            <a:ext cx="1295400" cy="1439863"/>
          </a:xfrm>
          <a:prstGeom prst="ellipse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pPr algn="ctr" defTabSz="4572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ОКТ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1907034" y="4725813"/>
            <a:ext cx="360363" cy="647700"/>
          </a:xfrm>
          <a:prstGeom prst="ellipse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auto">
          <a:xfrm>
            <a:off x="1110109" y="3933651"/>
            <a:ext cx="1592263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ts val="11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Конфокальная</a:t>
            </a:r>
          </a:p>
          <a:p>
            <a:pPr eaLnBrk="0" hangingPunct="0">
              <a:spcBef>
                <a:spcPts val="11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микроскопия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 rot="19860000">
            <a:off x="2975422" y="2065163"/>
            <a:ext cx="4392612" cy="1582738"/>
          </a:xfrm>
          <a:prstGeom prst="ellipse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4578797" y="2563638"/>
            <a:ext cx="130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Ультразвук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6879084" y="2277888"/>
            <a:ext cx="142716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Стандартное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клиническое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применение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31" name="Text Box 31"/>
          <p:cNvSpPr txBox="1">
            <a:spLocks noChangeArrowheads="1"/>
          </p:cNvSpPr>
          <p:nvPr/>
        </p:nvSpPr>
        <p:spPr bwMode="auto">
          <a:xfrm>
            <a:off x="1981647" y="2852563"/>
            <a:ext cx="1038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Высокие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частоты</a:t>
            </a:r>
            <a:endParaRPr lang="en-US">
              <a:solidFill>
                <a:srgbClr val="000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4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ОКТ: терминология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5</a:t>
            </a:fld>
            <a:endParaRPr lang="ru-RU"/>
          </a:p>
        </p:txBody>
      </p:sp>
      <p:pic>
        <p:nvPicPr>
          <p:cNvPr id="5" name="Picture 4" descr="discover2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276475"/>
            <a:ext cx="2671762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fig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060575"/>
            <a:ext cx="5248275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38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Корреляционная ОКТ	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6</a:t>
            </a:fld>
            <a:endParaRPr lang="ru-RU"/>
          </a:p>
        </p:txBody>
      </p:sp>
      <p:pic>
        <p:nvPicPr>
          <p:cNvPr id="9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69" y="1628775"/>
            <a:ext cx="4391025" cy="362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оле 5"/>
          <p:cNvSpPr txBox="1">
            <a:spLocks noChangeArrowheads="1"/>
          </p:cNvSpPr>
          <p:nvPr/>
        </p:nvSpPr>
        <p:spPr bwMode="auto">
          <a:xfrm>
            <a:off x="467544" y="5373688"/>
            <a:ext cx="51117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Базовая схема системы корреляционной ОКТ, основанная на интерферометре Майкельсона</a:t>
            </a:r>
          </a:p>
        </p:txBody>
      </p:sp>
      <p:pic>
        <p:nvPicPr>
          <p:cNvPr id="11" name="Рисунок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81" y="1700213"/>
            <a:ext cx="2520950" cy="38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81" y="2205038"/>
            <a:ext cx="3186113" cy="61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81" y="2852738"/>
            <a:ext cx="3851275" cy="59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81" y="3573463"/>
            <a:ext cx="3167063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81" y="4508500"/>
            <a:ext cx="17272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700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Корреляционная ОКТ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7</a:t>
            </a:fld>
            <a:endParaRPr lang="ru-RU"/>
          </a:p>
        </p:txBody>
      </p:sp>
      <p:sp>
        <p:nvSpPr>
          <p:cNvPr id="5" name="Прямоуг. 3"/>
          <p:cNvSpPr txBox="1">
            <a:spLocks noChangeArrowheads="1"/>
          </p:cNvSpPr>
          <p:nvPr/>
        </p:nvSpPr>
        <p:spPr>
          <a:xfrm>
            <a:off x="6011863" y="1700213"/>
            <a:ext cx="2686050" cy="4430712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smtClean="0"/>
              <a:t>СЛД</a:t>
            </a:r>
            <a:r>
              <a:rPr lang="en-US" sz="1800" smtClean="0"/>
              <a:t> (800</a:t>
            </a:r>
            <a:r>
              <a:rPr lang="ru-RU" sz="1800" smtClean="0"/>
              <a:t> нм</a:t>
            </a:r>
            <a:r>
              <a:rPr lang="en-US" sz="1800" smtClean="0"/>
              <a:t>, 50 </a:t>
            </a:r>
            <a:r>
              <a:rPr lang="ru-RU" sz="1800" smtClean="0"/>
              <a:t>нм</a:t>
            </a:r>
            <a:r>
              <a:rPr lang="en-US" sz="1800" smtClean="0"/>
              <a:t>) </a:t>
            </a:r>
            <a:r>
              <a:rPr lang="ru-RU" sz="1800" smtClean="0"/>
              <a:t>разрешение по глубине около 6 мкм.</a:t>
            </a:r>
            <a:endParaRPr lang="ru-RU" sz="1800"/>
          </a:p>
        </p:txBody>
      </p:sp>
      <p:pic>
        <p:nvPicPr>
          <p:cNvPr id="6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557338"/>
            <a:ext cx="5183187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оле 5"/>
          <p:cNvSpPr txBox="1">
            <a:spLocks noChangeArrowheads="1"/>
          </p:cNvSpPr>
          <p:nvPr/>
        </p:nvSpPr>
        <p:spPr bwMode="auto">
          <a:xfrm>
            <a:off x="684213" y="4941888"/>
            <a:ext cx="50403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Модель сигнала в корреляционной ОКТ: свертка автокорреляционной функции излучения и распределения отражения по глубине среды</a:t>
            </a:r>
          </a:p>
        </p:txBody>
      </p:sp>
    </p:spTree>
    <p:extLst>
      <p:ext uri="{BB962C8B-B14F-4D97-AF65-F5344CB8AC3E}">
        <p14:creationId xmlns:p14="http://schemas.microsoft.com/office/powerpoint/2010/main" val="310204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Спектральная ОКТ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8</a:t>
            </a:fld>
            <a:endParaRPr lang="ru-RU"/>
          </a:p>
        </p:txBody>
      </p:sp>
      <p:pic>
        <p:nvPicPr>
          <p:cNvPr id="6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7338"/>
            <a:ext cx="4679950" cy="408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оле 5"/>
          <p:cNvSpPr txBox="1">
            <a:spLocks noChangeArrowheads="1"/>
          </p:cNvSpPr>
          <p:nvPr/>
        </p:nvSpPr>
        <p:spPr bwMode="auto">
          <a:xfrm>
            <a:off x="468313" y="5572125"/>
            <a:ext cx="5399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Базовая схема системы спектральной ОКТ, основанная на интерферометре Майкельсона</a:t>
            </a:r>
          </a:p>
        </p:txBody>
      </p:sp>
      <p:pic>
        <p:nvPicPr>
          <p:cNvPr id="8" name="Рисунок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00213"/>
            <a:ext cx="2663825" cy="39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800225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708275"/>
            <a:ext cx="1225550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429000"/>
            <a:ext cx="1800225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221163"/>
            <a:ext cx="2233613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465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Спектральная ОКТ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9</a:t>
            </a:fld>
            <a:endParaRPr lang="ru-RU"/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8208963" cy="280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оле 5"/>
          <p:cNvSpPr txBox="1">
            <a:spLocks noChangeArrowheads="1"/>
          </p:cNvSpPr>
          <p:nvPr/>
        </p:nvSpPr>
        <p:spPr bwMode="auto">
          <a:xfrm>
            <a:off x="611188" y="4508500"/>
            <a:ext cx="42481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Пример сигнала в спектральной ОКТ (</a:t>
            </a:r>
            <a:r>
              <a:rPr lang="ru-RU" i="1">
                <a:cs typeface="Arial" charset="0"/>
              </a:rPr>
              <a:t>а</a:t>
            </a:r>
            <a:r>
              <a:rPr lang="ru-RU">
                <a:cs typeface="Arial" charset="0"/>
              </a:rPr>
              <a:t>) и результат преобразования Фурье этого сигнала (</a:t>
            </a:r>
            <a:r>
              <a:rPr lang="en-US" i="1">
                <a:cs typeface="Arial" charset="0"/>
              </a:rPr>
              <a:t>b</a:t>
            </a:r>
            <a:r>
              <a:rPr lang="ru-RU">
                <a:cs typeface="Arial" charset="0"/>
              </a:rPr>
              <a:t>)</a:t>
            </a:r>
          </a:p>
        </p:txBody>
      </p:sp>
      <p:sp>
        <p:nvSpPr>
          <p:cNvPr id="7" name="Овал 6"/>
          <p:cNvSpPr>
            <a:spLocks noChangeArrowheads="1"/>
          </p:cNvSpPr>
          <p:nvPr/>
        </p:nvSpPr>
        <p:spPr bwMode="auto">
          <a:xfrm>
            <a:off x="4932363" y="1989138"/>
            <a:ext cx="360362" cy="2016125"/>
          </a:xfrm>
          <a:prstGeom prst="ellips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8" name="Линия 17"/>
          <p:cNvSpPr>
            <a:spLocks noChangeShapeType="1"/>
          </p:cNvSpPr>
          <p:nvPr/>
        </p:nvSpPr>
        <p:spPr bwMode="auto">
          <a:xfrm>
            <a:off x="5148263" y="4005263"/>
            <a:ext cx="287337" cy="1079500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Поле 18"/>
          <p:cNvSpPr txBox="1">
            <a:spLocks noChangeArrowheads="1"/>
          </p:cNvSpPr>
          <p:nvPr/>
        </p:nvSpPr>
        <p:spPr bwMode="auto">
          <a:xfrm>
            <a:off x="5435600" y="4868863"/>
            <a:ext cx="295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Фурье-образ спектра источника</a:t>
            </a:r>
          </a:p>
        </p:txBody>
      </p:sp>
    </p:spTree>
    <p:extLst>
      <p:ext uri="{BB962C8B-B14F-4D97-AF65-F5344CB8AC3E}">
        <p14:creationId xmlns:p14="http://schemas.microsoft.com/office/powerpoint/2010/main" val="181465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ОКТ и проблемы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10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Корреляционная ОКТ</a:t>
            </a:r>
          </a:p>
          <a:p>
            <a:pPr lvl="1"/>
            <a:r>
              <a:rPr lang="ru-RU" dirty="0"/>
              <a:t>обработка данных в режиме реального времени</a:t>
            </a:r>
          </a:p>
          <a:p>
            <a:pPr lvl="1"/>
            <a:r>
              <a:rPr lang="ru-RU" dirty="0"/>
              <a:t>выделение положений локальных максимумов (реконструкция А-скана)</a:t>
            </a:r>
          </a:p>
          <a:p>
            <a:r>
              <a:rPr lang="ru-RU" dirty="0"/>
              <a:t>Спектральная ОКТ</a:t>
            </a:r>
          </a:p>
          <a:p>
            <a:pPr lvl="1"/>
            <a:r>
              <a:rPr lang="ru-RU" dirty="0"/>
              <a:t>«проблема трех слагаемых»</a:t>
            </a:r>
          </a:p>
          <a:p>
            <a:pPr lvl="1"/>
            <a:r>
              <a:rPr lang="ru-RU" dirty="0"/>
              <a:t>достаточное количество отсчетов (рекуррентное преобразование Фурье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65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F0E38-D7E3-441C-8C93-ABF11DCF4966}" type="slidenum">
              <a:rPr lang="ru-RU"/>
              <a:pPr/>
              <a:t>11</a:t>
            </a:fld>
            <a:endParaRPr lang="ru-RU"/>
          </a:p>
        </p:txBody>
      </p:sp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Корреляционная ОКТ</a:t>
            </a:r>
          </a:p>
        </p:txBody>
      </p:sp>
      <p:pic>
        <p:nvPicPr>
          <p:cNvPr id="281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221163"/>
            <a:ext cx="7056438" cy="229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1604" name="Picture 4" descr="sche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1557338"/>
            <a:ext cx="2716213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1605" name="Picture 5" descr="Fig_03_grey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1701800"/>
            <a:ext cx="3798888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777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E2F5-2133-48DF-B29F-525CE924F621}" type="slidenum">
              <a:rPr lang="ru-RU"/>
              <a:pPr/>
              <a:t>12</a:t>
            </a:fld>
            <a:endParaRPr lang="ru-RU"/>
          </a:p>
        </p:txBody>
      </p:sp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Корреляционная ОКТ: выбор модели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3613" y="1524000"/>
            <a:ext cx="7772400" cy="5334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Физически обоснованная модель </a:t>
            </a:r>
            <a:r>
              <a:rPr lang="en-US"/>
              <a:t>[*]</a:t>
            </a:r>
            <a:endParaRPr lang="ru-RU"/>
          </a:p>
        </p:txBody>
      </p:sp>
      <p:sp>
        <p:nvSpPr>
          <p:cNvPr id="287748" name="Rectangle 4"/>
          <p:cNvSpPr>
            <a:spLocks noChangeArrowheads="1"/>
          </p:cNvSpPr>
          <p:nvPr/>
        </p:nvSpPr>
        <p:spPr bwMode="auto">
          <a:xfrm>
            <a:off x="949325" y="3035300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Char char="n"/>
            </a:pPr>
            <a:endParaRPr lang="ru-RU" sz="2800"/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Char char="n"/>
            </a:pPr>
            <a:r>
              <a:rPr lang="ru-RU" sz="2800"/>
              <a:t>Модель в дискретной форме</a:t>
            </a:r>
          </a:p>
        </p:txBody>
      </p:sp>
      <p:graphicFrame>
        <p:nvGraphicFramePr>
          <p:cNvPr id="287749" name="Object 5"/>
          <p:cNvGraphicFramePr>
            <a:graphicFrameLocks noChangeAspect="1"/>
          </p:cNvGraphicFramePr>
          <p:nvPr/>
        </p:nvGraphicFramePr>
        <p:xfrm>
          <a:off x="1308100" y="4411663"/>
          <a:ext cx="2978150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Формула" r:id="rId3" imgW="1765080" imgH="190440" progId="Equation.3">
                  <p:embed/>
                </p:oleObj>
              </mc:Choice>
              <mc:Fallback>
                <p:oleObj name="Формула" r:id="rId3" imgW="1765080" imgH="1904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8100" y="4411663"/>
                        <a:ext cx="2978150" cy="327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50" name="Object 6"/>
          <p:cNvGraphicFramePr>
            <a:graphicFrameLocks noChangeAspect="1"/>
          </p:cNvGraphicFramePr>
          <p:nvPr/>
        </p:nvGraphicFramePr>
        <p:xfrm>
          <a:off x="5246688" y="4341813"/>
          <a:ext cx="3170237" cy="814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Формула" r:id="rId5" imgW="1841400" imgH="469800" progId="Equation.3">
                  <p:embed/>
                </p:oleObj>
              </mc:Choice>
              <mc:Fallback>
                <p:oleObj name="Формула" r:id="rId5" imgW="184140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6688" y="4341813"/>
                        <a:ext cx="3170237" cy="814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51" name="Object 7"/>
          <p:cNvGraphicFramePr>
            <a:graphicFrameLocks noChangeAspect="1"/>
          </p:cNvGraphicFramePr>
          <p:nvPr/>
        </p:nvGraphicFramePr>
        <p:xfrm>
          <a:off x="1308100" y="4689475"/>
          <a:ext cx="3232150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Формула" r:id="rId7" imgW="1815840" imgH="419040" progId="Equation.3">
                  <p:embed/>
                </p:oleObj>
              </mc:Choice>
              <mc:Fallback>
                <p:oleObj name="Формула" r:id="rId7" imgW="18158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8100" y="4689475"/>
                        <a:ext cx="3232150" cy="750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752" name="Text Box 8"/>
          <p:cNvSpPr txBox="1">
            <a:spLocks noChangeArrowheads="1"/>
          </p:cNvSpPr>
          <p:nvPr/>
        </p:nvSpPr>
        <p:spPr bwMode="auto">
          <a:xfrm>
            <a:off x="381000" y="5562600"/>
            <a:ext cx="799306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cs typeface="Arial" charset="0"/>
              </a:rPr>
              <a:t>[</a:t>
            </a:r>
            <a:r>
              <a:rPr lang="ru-RU">
                <a:cs typeface="Arial" charset="0"/>
              </a:rPr>
              <a:t>*</a:t>
            </a:r>
            <a:r>
              <a:rPr lang="en-US">
                <a:cs typeface="Arial" charset="0"/>
              </a:rPr>
              <a:t>]</a:t>
            </a:r>
            <a:r>
              <a:rPr lang="ru-RU">
                <a:cs typeface="Arial" charset="0"/>
              </a:rPr>
              <a:t> </a:t>
            </a:r>
            <a:r>
              <a:rPr lang="en-US">
                <a:cs typeface="Arial" charset="0"/>
              </a:rPr>
              <a:t>Peter de Groot, Xavier Colonna de Lega</a:t>
            </a:r>
            <a:r>
              <a:rPr lang="ru-RU">
                <a:cs typeface="Arial" charset="0"/>
              </a:rPr>
              <a:t>,</a:t>
            </a:r>
            <a:r>
              <a:rPr lang="en-US">
                <a:cs typeface="Arial" charset="0"/>
              </a:rPr>
              <a:t> Signal modeling for low-coherence height-scanning interference microscopy // Applied Optics, </a:t>
            </a:r>
            <a:r>
              <a:rPr lang="en-US" b="1">
                <a:cs typeface="Arial" charset="0"/>
              </a:rPr>
              <a:t>43,</a:t>
            </a:r>
            <a:r>
              <a:rPr lang="en-US">
                <a:cs typeface="Arial" charset="0"/>
              </a:rPr>
              <a:t> No. 25 (2004), p. 4821-4830.</a:t>
            </a:r>
            <a:r>
              <a:rPr lang="ru-RU">
                <a:cs typeface="Arial" charset="0"/>
              </a:rPr>
              <a:t> </a:t>
            </a:r>
          </a:p>
        </p:txBody>
      </p:sp>
      <p:graphicFrame>
        <p:nvGraphicFramePr>
          <p:cNvPr id="287753" name="Object 9"/>
          <p:cNvGraphicFramePr>
            <a:graphicFrameLocks noChangeAspect="1"/>
          </p:cNvGraphicFramePr>
          <p:nvPr/>
        </p:nvGraphicFramePr>
        <p:xfrm>
          <a:off x="1381125" y="2047875"/>
          <a:ext cx="3897313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9" imgW="2184120" imgH="482400" progId="Equation.3">
                  <p:embed/>
                </p:oleObj>
              </mc:Choice>
              <mc:Fallback>
                <p:oleObj name="Equation" r:id="rId9" imgW="21841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047875"/>
                        <a:ext cx="3897313" cy="865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54" name="Object 10"/>
          <p:cNvGraphicFramePr>
            <a:graphicFrameLocks noChangeAspect="1"/>
          </p:cNvGraphicFramePr>
          <p:nvPr/>
        </p:nvGraphicFramePr>
        <p:xfrm>
          <a:off x="1381125" y="2840038"/>
          <a:ext cx="5735638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11" imgW="3124080" imgH="241200" progId="Equation.3">
                  <p:embed/>
                </p:oleObj>
              </mc:Choice>
              <mc:Fallback>
                <p:oleObj name="Equation" r:id="rId11" imgW="31240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840038"/>
                        <a:ext cx="5735638" cy="441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55" name="Object 11"/>
          <p:cNvGraphicFramePr>
            <a:graphicFrameLocks noChangeAspect="1"/>
          </p:cNvGraphicFramePr>
          <p:nvPr/>
        </p:nvGraphicFramePr>
        <p:xfrm>
          <a:off x="1381125" y="2047875"/>
          <a:ext cx="3897313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13" imgW="2184120" imgH="482400" progId="Equation.3">
                  <p:embed/>
                </p:oleObj>
              </mc:Choice>
              <mc:Fallback>
                <p:oleObj name="Equation" r:id="rId13" imgW="21841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047875"/>
                        <a:ext cx="3897313" cy="865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56" name="Object 12"/>
          <p:cNvGraphicFramePr>
            <a:graphicFrameLocks noChangeAspect="1"/>
          </p:cNvGraphicFramePr>
          <p:nvPr/>
        </p:nvGraphicFramePr>
        <p:xfrm>
          <a:off x="1381125" y="2840038"/>
          <a:ext cx="5735638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14" imgW="3124080" imgH="241200" progId="Equation.3">
                  <p:embed/>
                </p:oleObj>
              </mc:Choice>
              <mc:Fallback>
                <p:oleObj name="Equation" r:id="rId14" imgW="31240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840038"/>
                        <a:ext cx="5735638" cy="441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601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1C66-27AE-4740-B611-21C459C6BA74}" type="slidenum">
              <a:rPr lang="ru-RU"/>
              <a:pPr/>
              <a:t>13</a:t>
            </a:fld>
            <a:endParaRPr lang="ru-RU" dirty="0"/>
          </a:p>
        </p:txBody>
      </p:sp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600" dirty="0"/>
              <a:t>Корреляционная ОКТ: </a:t>
            </a:r>
            <a:r>
              <a:rPr lang="ru-RU" sz="2600" dirty="0" smtClean="0"/>
              <a:t>фильтрация </a:t>
            </a:r>
            <a:r>
              <a:rPr lang="ru-RU" sz="2600" dirty="0"/>
              <a:t>параметров на основе стохастических дифференциальных уравнений</a:t>
            </a:r>
          </a:p>
        </p:txBody>
      </p:sp>
      <p:sp>
        <p:nvSpPr>
          <p:cNvPr id="288771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72" name="Object 4"/>
          <p:cNvGraphicFramePr>
            <a:graphicFrameLocks noChangeAspect="1"/>
          </p:cNvGraphicFramePr>
          <p:nvPr/>
        </p:nvGraphicFramePr>
        <p:xfrm>
          <a:off x="828675" y="1625600"/>
          <a:ext cx="2592388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Формула" r:id="rId3" imgW="1701800" imgH="203200" progId="Equation.3">
                  <p:embed/>
                </p:oleObj>
              </mc:Choice>
              <mc:Fallback>
                <p:oleObj name="Формула" r:id="rId3" imgW="1701800" imgH="203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675" y="1625600"/>
                        <a:ext cx="2592388" cy="3048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73" name="Rectangle 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74" name="Object 6"/>
          <p:cNvGraphicFramePr>
            <a:graphicFrameLocks noChangeAspect="1"/>
          </p:cNvGraphicFramePr>
          <p:nvPr/>
        </p:nvGraphicFramePr>
        <p:xfrm>
          <a:off x="828675" y="1985963"/>
          <a:ext cx="2303463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Формула" r:id="rId5" imgW="1460500" imgH="228600" progId="Equation.3">
                  <p:embed/>
                </p:oleObj>
              </mc:Choice>
              <mc:Fallback>
                <p:oleObj name="Формула" r:id="rId5" imgW="1460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675" y="1985963"/>
                        <a:ext cx="2303463" cy="3603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8775" name="Object 7"/>
          <p:cNvGraphicFramePr>
            <a:graphicFrameLocks noChangeAspect="1"/>
          </p:cNvGraphicFramePr>
          <p:nvPr/>
        </p:nvGraphicFramePr>
        <p:xfrm>
          <a:off x="3781425" y="1697038"/>
          <a:ext cx="51117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Формула" r:id="rId7" imgW="3302000" imgH="266700" progId="Equation.3">
                  <p:embed/>
                </p:oleObj>
              </mc:Choice>
              <mc:Fallback>
                <p:oleObj name="Формула" r:id="rId7" imgW="3302000" imgH="266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1425" y="1697038"/>
                        <a:ext cx="5111750" cy="4127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77" name="Object 9"/>
          <p:cNvGraphicFramePr>
            <a:graphicFrameLocks noChangeAspect="1"/>
          </p:cNvGraphicFramePr>
          <p:nvPr/>
        </p:nvGraphicFramePr>
        <p:xfrm>
          <a:off x="828675" y="2705100"/>
          <a:ext cx="3240088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Формула" r:id="rId9" imgW="2184400" imgH="393700" progId="Equation.3">
                  <p:embed/>
                </p:oleObj>
              </mc:Choice>
              <mc:Fallback>
                <p:oleObj name="Формула" r:id="rId9" imgW="21844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675" y="2705100"/>
                        <a:ext cx="3240088" cy="58102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78" name="Rectangle 10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79" name="Object 11"/>
          <p:cNvGraphicFramePr>
            <a:graphicFrameLocks noChangeAspect="1"/>
          </p:cNvGraphicFramePr>
          <p:nvPr/>
        </p:nvGraphicFramePr>
        <p:xfrm>
          <a:off x="612775" y="3786188"/>
          <a:ext cx="1081088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Формула" r:id="rId11" imgW="799753" imgH="393529" progId="Equation.3">
                  <p:embed/>
                </p:oleObj>
              </mc:Choice>
              <mc:Fallback>
                <p:oleObj name="Формула" r:id="rId11" imgW="799753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786188"/>
                        <a:ext cx="1081088" cy="5270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0" name="Rectangle 12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81" name="Object 13"/>
          <p:cNvGraphicFramePr>
            <a:graphicFrameLocks noChangeAspect="1"/>
          </p:cNvGraphicFramePr>
          <p:nvPr/>
        </p:nvGraphicFramePr>
        <p:xfrm>
          <a:off x="1908175" y="3786188"/>
          <a:ext cx="1081088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Формула" r:id="rId13" imgW="774364" imgH="393529" progId="Equation.3">
                  <p:embed/>
                </p:oleObj>
              </mc:Choice>
              <mc:Fallback>
                <p:oleObj name="Формула" r:id="rId13" imgW="774364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3786188"/>
                        <a:ext cx="1081088" cy="5461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2" name="Rectangle 14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83" name="Object 15"/>
          <p:cNvGraphicFramePr>
            <a:graphicFrameLocks noChangeAspect="1"/>
          </p:cNvGraphicFramePr>
          <p:nvPr/>
        </p:nvGraphicFramePr>
        <p:xfrm>
          <a:off x="3205163" y="3786188"/>
          <a:ext cx="10795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Формула" r:id="rId15" imgW="774364" imgH="393529" progId="Equation.3">
                  <p:embed/>
                </p:oleObj>
              </mc:Choice>
              <mc:Fallback>
                <p:oleObj name="Формула" r:id="rId15" imgW="774364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5163" y="3786188"/>
                        <a:ext cx="1079500" cy="5461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4" name="Rectangle 1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85" name="Object 17"/>
          <p:cNvGraphicFramePr>
            <a:graphicFrameLocks noChangeAspect="1"/>
          </p:cNvGraphicFramePr>
          <p:nvPr/>
        </p:nvGraphicFramePr>
        <p:xfrm>
          <a:off x="4429125" y="3786188"/>
          <a:ext cx="1655763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5" name="Формула" r:id="rId17" imgW="1269449" imgH="393529" progId="Equation.3">
                  <p:embed/>
                </p:oleObj>
              </mc:Choice>
              <mc:Fallback>
                <p:oleObj name="Формула" r:id="rId17" imgW="1269449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3786188"/>
                        <a:ext cx="1655763" cy="5111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6" name="Rectangle 18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87" name="Object 19"/>
          <p:cNvGraphicFramePr>
            <a:graphicFrameLocks noChangeAspect="1"/>
          </p:cNvGraphicFramePr>
          <p:nvPr/>
        </p:nvGraphicFramePr>
        <p:xfrm>
          <a:off x="6661150" y="3497263"/>
          <a:ext cx="1944688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6" name="Формула" r:id="rId19" imgW="1497950" imgH="304668" progId="Equation.3">
                  <p:embed/>
                </p:oleObj>
              </mc:Choice>
              <mc:Fallback>
                <p:oleObj name="Формула" r:id="rId19" imgW="1497950" imgH="30466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1150" y="3497263"/>
                        <a:ext cx="1944688" cy="3968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8" name="Rectangle 20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89" name="Object 21"/>
          <p:cNvGraphicFramePr>
            <a:graphicFrameLocks noChangeAspect="1"/>
          </p:cNvGraphicFramePr>
          <p:nvPr/>
        </p:nvGraphicFramePr>
        <p:xfrm>
          <a:off x="6805613" y="2849563"/>
          <a:ext cx="1584325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7" name="Формула" r:id="rId21" imgW="1256755" imgH="393529" progId="Equation.3">
                  <p:embed/>
                </p:oleObj>
              </mc:Choice>
              <mc:Fallback>
                <p:oleObj name="Формула" r:id="rId21" imgW="1256755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5613" y="2849563"/>
                        <a:ext cx="1584325" cy="49212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8790" name="Object 22"/>
          <p:cNvGraphicFramePr>
            <a:graphicFrameLocks noChangeAspect="1"/>
          </p:cNvGraphicFramePr>
          <p:nvPr/>
        </p:nvGraphicFramePr>
        <p:xfrm>
          <a:off x="2555875" y="4721225"/>
          <a:ext cx="266382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8" name="Формула" r:id="rId23" imgW="1371600" imgH="190440" progId="Equation.3">
                  <p:embed/>
                </p:oleObj>
              </mc:Choice>
              <mc:Fallback>
                <p:oleObj name="Формула" r:id="rId23" imgW="1371600" imgH="1904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4721225"/>
                        <a:ext cx="2663825" cy="36353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91" name="Rectangle 23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8792" name="Object 24"/>
          <p:cNvGraphicFramePr>
            <a:graphicFrameLocks noChangeAspect="1"/>
          </p:cNvGraphicFramePr>
          <p:nvPr/>
        </p:nvGraphicFramePr>
        <p:xfrm>
          <a:off x="2557463" y="5122863"/>
          <a:ext cx="431958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" name="Формула" r:id="rId25" imgW="2501640" imgH="228600" progId="Equation.3">
                  <p:embed/>
                </p:oleObj>
              </mc:Choice>
              <mc:Fallback>
                <p:oleObj name="Формула" r:id="rId25" imgW="2501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7463" y="5122863"/>
                        <a:ext cx="4319587" cy="39052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93" name="AutoShape 25"/>
          <p:cNvSpPr>
            <a:spLocks/>
          </p:cNvSpPr>
          <p:nvPr/>
        </p:nvSpPr>
        <p:spPr bwMode="auto">
          <a:xfrm>
            <a:off x="3492500" y="1625600"/>
            <a:ext cx="144463" cy="720725"/>
          </a:xfrm>
          <a:prstGeom prst="rightBrace">
            <a:avLst>
              <a:gd name="adj1" fmla="val 4157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8794" name="Line 26"/>
          <p:cNvSpPr>
            <a:spLocks noChangeShapeType="1"/>
          </p:cNvSpPr>
          <p:nvPr/>
        </p:nvSpPr>
        <p:spPr bwMode="auto">
          <a:xfrm>
            <a:off x="1189038" y="3354388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795" name="Line 27"/>
          <p:cNvSpPr>
            <a:spLocks noChangeShapeType="1"/>
          </p:cNvSpPr>
          <p:nvPr/>
        </p:nvSpPr>
        <p:spPr bwMode="auto">
          <a:xfrm>
            <a:off x="1981200" y="3354388"/>
            <a:ext cx="28733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796" name="Line 28"/>
          <p:cNvSpPr>
            <a:spLocks noChangeShapeType="1"/>
          </p:cNvSpPr>
          <p:nvPr/>
        </p:nvSpPr>
        <p:spPr bwMode="auto">
          <a:xfrm>
            <a:off x="2700338" y="3354388"/>
            <a:ext cx="6477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797" name="Line 29"/>
          <p:cNvSpPr>
            <a:spLocks noChangeShapeType="1"/>
          </p:cNvSpPr>
          <p:nvPr/>
        </p:nvSpPr>
        <p:spPr bwMode="auto">
          <a:xfrm>
            <a:off x="3565525" y="3281363"/>
            <a:ext cx="1366838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798" name="AutoShape 30"/>
          <p:cNvSpPr>
            <a:spLocks/>
          </p:cNvSpPr>
          <p:nvPr/>
        </p:nvSpPr>
        <p:spPr bwMode="auto">
          <a:xfrm>
            <a:off x="6229350" y="2778125"/>
            <a:ext cx="142875" cy="1439863"/>
          </a:xfrm>
          <a:prstGeom prst="rightBrace">
            <a:avLst>
              <a:gd name="adj1" fmla="val 8398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8799" name="Text Box 31"/>
          <p:cNvSpPr txBox="1">
            <a:spLocks noChangeArrowheads="1"/>
          </p:cNvSpPr>
          <p:nvPr/>
        </p:nvSpPr>
        <p:spPr bwMode="auto">
          <a:xfrm>
            <a:off x="519113" y="4668838"/>
            <a:ext cx="17541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Предсказание:</a:t>
            </a:r>
          </a:p>
        </p:txBody>
      </p:sp>
      <p:sp>
        <p:nvSpPr>
          <p:cNvPr id="288800" name="Text Box 32"/>
          <p:cNvSpPr txBox="1">
            <a:spLocks noChangeArrowheads="1"/>
          </p:cNvSpPr>
          <p:nvPr/>
        </p:nvSpPr>
        <p:spPr bwMode="auto">
          <a:xfrm>
            <a:off x="539750" y="5154613"/>
            <a:ext cx="1370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Коррекция:</a:t>
            </a:r>
          </a:p>
        </p:txBody>
      </p:sp>
      <p:sp>
        <p:nvSpPr>
          <p:cNvPr id="288801" name="Line 33"/>
          <p:cNvSpPr>
            <a:spLocks noChangeShapeType="1"/>
          </p:cNvSpPr>
          <p:nvPr/>
        </p:nvSpPr>
        <p:spPr bwMode="auto">
          <a:xfrm flipV="1">
            <a:off x="4787900" y="5513388"/>
            <a:ext cx="71438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802" name="Text Box 34"/>
          <p:cNvSpPr txBox="1">
            <a:spLocks noChangeArrowheads="1"/>
          </p:cNvSpPr>
          <p:nvPr/>
        </p:nvSpPr>
        <p:spPr bwMode="auto">
          <a:xfrm>
            <a:off x="4140200" y="5657850"/>
            <a:ext cx="1514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наблюдение</a:t>
            </a:r>
          </a:p>
        </p:txBody>
      </p:sp>
      <p:sp>
        <p:nvSpPr>
          <p:cNvPr id="288803" name="Line 35"/>
          <p:cNvSpPr>
            <a:spLocks noChangeShapeType="1"/>
          </p:cNvSpPr>
          <p:nvPr/>
        </p:nvSpPr>
        <p:spPr bwMode="auto">
          <a:xfrm flipH="1" flipV="1">
            <a:off x="6011863" y="5513388"/>
            <a:ext cx="1444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8804" name="Text Box 36"/>
          <p:cNvSpPr txBox="1">
            <a:spLocks noChangeArrowheads="1"/>
          </p:cNvSpPr>
          <p:nvPr/>
        </p:nvSpPr>
        <p:spPr bwMode="auto">
          <a:xfrm>
            <a:off x="5651500" y="5729288"/>
            <a:ext cx="16494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предсказание</a:t>
            </a:r>
          </a:p>
        </p:txBody>
      </p:sp>
    </p:spTree>
    <p:extLst>
      <p:ext uri="{BB962C8B-B14F-4D97-AF65-F5344CB8AC3E}">
        <p14:creationId xmlns:p14="http://schemas.microsoft.com/office/powerpoint/2010/main" val="148183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Анализ стохастических интерференционных полей</a:t>
            </a:r>
          </a:p>
        </p:txBody>
      </p:sp>
      <p:sp>
        <p:nvSpPr>
          <p:cNvPr id="453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558088" cy="533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/>
              <a:t>Модель интерференционного сигнала:</a:t>
            </a:r>
          </a:p>
          <a:p>
            <a:pPr>
              <a:buFont typeface="Wingdings" pitchFamily="2" charset="2"/>
              <a:buNone/>
            </a:pPr>
            <a:endParaRPr lang="ru-RU" sz="2400"/>
          </a:p>
        </p:txBody>
      </p:sp>
      <p:graphicFrame>
        <p:nvGraphicFramePr>
          <p:cNvPr id="453636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3236913" y="2276475"/>
          <a:ext cx="309880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3" imgW="1307880" imgH="228600" progId="Equation.3">
                  <p:embed/>
                </p:oleObj>
              </mc:Choice>
              <mc:Fallback>
                <p:oleObj name="Equation" r:id="rId3" imgW="13078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6913" y="2276475"/>
                        <a:ext cx="309880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3637" name="Line 5"/>
          <p:cNvSpPr>
            <a:spLocks noChangeShapeType="1"/>
          </p:cNvSpPr>
          <p:nvPr/>
        </p:nvSpPr>
        <p:spPr bwMode="auto">
          <a:xfrm flipV="1">
            <a:off x="5651500" y="2708275"/>
            <a:ext cx="21590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3638" name="Rectangle 6"/>
          <p:cNvSpPr>
            <a:spLocks noChangeArrowheads="1"/>
          </p:cNvSpPr>
          <p:nvPr/>
        </p:nvSpPr>
        <p:spPr bwMode="auto">
          <a:xfrm>
            <a:off x="4140200" y="2997200"/>
            <a:ext cx="32400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000"/>
              <a:t>Вектор параметров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2400"/>
          </a:p>
        </p:txBody>
      </p:sp>
      <p:sp>
        <p:nvSpPr>
          <p:cNvPr id="453639" name="Rectangle 7"/>
          <p:cNvSpPr>
            <a:spLocks noChangeArrowheads="1"/>
          </p:cNvSpPr>
          <p:nvPr/>
        </p:nvSpPr>
        <p:spPr bwMode="auto">
          <a:xfrm>
            <a:off x="323850" y="3429000"/>
            <a:ext cx="80025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400"/>
              <a:t>	Эволюция может быть описана с помощью уравнения Ланжевена: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2400"/>
          </a:p>
        </p:txBody>
      </p:sp>
      <p:graphicFrame>
        <p:nvGraphicFramePr>
          <p:cNvPr id="453640" name="Object 8"/>
          <p:cNvGraphicFramePr>
            <a:graphicFrameLocks noChangeAspect="1"/>
          </p:cNvGraphicFramePr>
          <p:nvPr/>
        </p:nvGraphicFramePr>
        <p:xfrm>
          <a:off x="3028950" y="4313238"/>
          <a:ext cx="3027363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5" imgW="1206360" imgH="393480" progId="Equation.3">
                  <p:embed/>
                </p:oleObj>
              </mc:Choice>
              <mc:Fallback>
                <p:oleObj name="Equation" r:id="rId5" imgW="12063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8950" y="4313238"/>
                        <a:ext cx="3027363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3641" name="Line 9"/>
          <p:cNvSpPr>
            <a:spLocks noChangeShapeType="1"/>
          </p:cNvSpPr>
          <p:nvPr/>
        </p:nvSpPr>
        <p:spPr bwMode="auto">
          <a:xfrm flipV="1">
            <a:off x="3276600" y="5013325"/>
            <a:ext cx="719138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3642" name="Rectangle 10"/>
          <p:cNvSpPr>
            <a:spLocks noChangeArrowheads="1"/>
          </p:cNvSpPr>
          <p:nvPr/>
        </p:nvSpPr>
        <p:spPr bwMode="auto">
          <a:xfrm>
            <a:off x="1547813" y="5445125"/>
            <a:ext cx="3240087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000"/>
              <a:t>Детерминированная функция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2400"/>
          </a:p>
        </p:txBody>
      </p:sp>
      <p:sp>
        <p:nvSpPr>
          <p:cNvPr id="453643" name="Line 11"/>
          <p:cNvSpPr>
            <a:spLocks noChangeShapeType="1"/>
          </p:cNvSpPr>
          <p:nvPr/>
        </p:nvSpPr>
        <p:spPr bwMode="auto">
          <a:xfrm flipH="1" flipV="1">
            <a:off x="5435600" y="5013325"/>
            <a:ext cx="720725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3644" name="Rectangle 12"/>
          <p:cNvSpPr>
            <a:spLocks noChangeArrowheads="1"/>
          </p:cNvSpPr>
          <p:nvPr/>
        </p:nvSpPr>
        <p:spPr bwMode="auto">
          <a:xfrm>
            <a:off x="4427538" y="5445125"/>
            <a:ext cx="3240087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000"/>
              <a:t>	Стохастическая составляющая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ru-RU" sz="2400"/>
          </a:p>
        </p:txBody>
      </p:sp>
      <p:sp>
        <p:nvSpPr>
          <p:cNvPr id="1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9E611C66-27AE-4740-B611-21C459C6BA74}" type="slidenum">
              <a:rPr lang="ru-RU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931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5" grpId="0" build="p"/>
      <p:bldP spid="453637" grpId="0" animBg="1"/>
      <p:bldP spid="453638" grpId="0"/>
      <p:bldP spid="453639" grpId="0"/>
      <p:bldP spid="453641" grpId="0" animBg="1"/>
      <p:bldP spid="453642" grpId="0"/>
      <p:bldP spid="453643" grpId="0" animBg="1"/>
      <p:bldP spid="4536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Анализ стохастических интерференционных полей</a:t>
            </a:r>
          </a:p>
        </p:txBody>
      </p:sp>
      <p:sp>
        <p:nvSpPr>
          <p:cNvPr id="454659" name="Text Box 3"/>
          <p:cNvSpPr txBox="1">
            <a:spLocks noChangeArrowheads="1"/>
          </p:cNvSpPr>
          <p:nvPr/>
        </p:nvSpPr>
        <p:spPr bwMode="auto">
          <a:xfrm>
            <a:off x="539750" y="1700213"/>
            <a:ext cx="80645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>
                <a:cs typeface="Arial" charset="0"/>
              </a:rPr>
              <a:t>              может бы рассмотрен как однокомпонентный скалярный диффузионный </a:t>
            </a:r>
            <a:r>
              <a:rPr lang="ru-RU" sz="2400" dirty="0" err="1">
                <a:cs typeface="Arial" charset="0"/>
              </a:rPr>
              <a:t>марковский</a:t>
            </a:r>
            <a:r>
              <a:rPr lang="ru-RU" sz="2400" dirty="0">
                <a:cs typeface="Arial" charset="0"/>
              </a:rPr>
              <a:t> процесс, плотность вероятности            </a:t>
            </a:r>
            <a:r>
              <a:rPr lang="ru-RU" sz="2400" dirty="0" smtClean="0">
                <a:cs typeface="Arial" charset="0"/>
              </a:rPr>
              <a:t>    которого </a:t>
            </a:r>
            <a:r>
              <a:rPr lang="ru-RU" sz="2400" dirty="0">
                <a:cs typeface="Arial" charset="0"/>
              </a:rPr>
              <a:t>определяется уравнением </a:t>
            </a:r>
            <a:r>
              <a:rPr lang="ru-RU" sz="2400" dirty="0" err="1">
                <a:cs typeface="Arial" charset="0"/>
              </a:rPr>
              <a:t>Фоккера</a:t>
            </a:r>
            <a:r>
              <a:rPr lang="ru-RU" sz="2400" dirty="0">
                <a:cs typeface="Arial" charset="0"/>
              </a:rPr>
              <a:t>-Планка-Колмогорова:</a:t>
            </a:r>
          </a:p>
        </p:txBody>
      </p:sp>
      <p:graphicFrame>
        <p:nvGraphicFramePr>
          <p:cNvPr id="45466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377648"/>
              </p:ext>
            </p:extLst>
          </p:nvPr>
        </p:nvGraphicFramePr>
        <p:xfrm>
          <a:off x="539750" y="1728087"/>
          <a:ext cx="93662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3" imgW="431640" imgH="203040" progId="Equation.3">
                  <p:embed/>
                </p:oleObj>
              </mc:Choice>
              <mc:Fallback>
                <p:oleObj name="Equation" r:id="rId3" imgW="4316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728087"/>
                        <a:ext cx="936625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1" name="Object 5"/>
          <p:cNvGraphicFramePr>
            <a:graphicFrameLocks noChangeAspect="1"/>
          </p:cNvGraphicFramePr>
          <p:nvPr/>
        </p:nvGraphicFramePr>
        <p:xfrm>
          <a:off x="3956050" y="2471738"/>
          <a:ext cx="936625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5" imgW="469800" imgH="203040" progId="Equation.3">
                  <p:embed/>
                </p:oleObj>
              </mc:Choice>
              <mc:Fallback>
                <p:oleObj name="Equation" r:id="rId5" imgW="4698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6050" y="2471738"/>
                        <a:ext cx="936625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2" name="Object 6"/>
          <p:cNvGraphicFramePr>
            <a:graphicFrameLocks noChangeAspect="1"/>
          </p:cNvGraphicFramePr>
          <p:nvPr/>
        </p:nvGraphicFramePr>
        <p:xfrm>
          <a:off x="611188" y="3284538"/>
          <a:ext cx="7821612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7" imgW="3924000" imgH="419040" progId="Equation.3">
                  <p:embed/>
                </p:oleObj>
              </mc:Choice>
              <mc:Fallback>
                <p:oleObj name="Equation" r:id="rId7" imgW="392400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284538"/>
                        <a:ext cx="7821612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4663" name="Line 7"/>
          <p:cNvSpPr>
            <a:spLocks noChangeShapeType="1"/>
          </p:cNvSpPr>
          <p:nvPr/>
        </p:nvSpPr>
        <p:spPr bwMode="auto">
          <a:xfrm flipV="1">
            <a:off x="5364163" y="3933825"/>
            <a:ext cx="360362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4664" name="Text Box 8"/>
          <p:cNvSpPr txBox="1">
            <a:spLocks noChangeArrowheads="1"/>
          </p:cNvSpPr>
          <p:nvPr/>
        </p:nvSpPr>
        <p:spPr bwMode="auto">
          <a:xfrm>
            <a:off x="4427538" y="4437063"/>
            <a:ext cx="18716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cs typeface="Arial" charset="0"/>
              </a:rPr>
              <a:t>Спектральная плотность</a:t>
            </a:r>
          </a:p>
        </p:txBody>
      </p:sp>
      <p:sp>
        <p:nvSpPr>
          <p:cNvPr id="454665" name="Text Box 9"/>
          <p:cNvSpPr txBox="1">
            <a:spLocks noChangeArrowheads="1"/>
          </p:cNvSpPr>
          <p:nvPr/>
        </p:nvSpPr>
        <p:spPr bwMode="auto">
          <a:xfrm>
            <a:off x="603504" y="5084763"/>
            <a:ext cx="843299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>
                <a:cs typeface="Arial" charset="0"/>
              </a:rPr>
              <a:t>В случае векторного параметра </a:t>
            </a:r>
            <a:r>
              <a:rPr lang="el-GR" sz="2400" b="1" dirty="0">
                <a:cs typeface="Arial" charset="0"/>
              </a:rPr>
              <a:t>θ</a:t>
            </a:r>
            <a:r>
              <a:rPr lang="ru-RU" sz="2400" b="1" dirty="0">
                <a:cs typeface="Arial" charset="0"/>
              </a:rPr>
              <a:t> </a:t>
            </a:r>
            <a:r>
              <a:rPr lang="ru-RU" sz="2400" dirty="0">
                <a:cs typeface="Arial" charset="0"/>
              </a:rPr>
              <a:t>оператор дифференцирования имеет смысл дивергенции.</a:t>
            </a:r>
            <a:endParaRPr lang="el-GR" sz="2400" b="1" dirty="0"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400" dirty="0">
                <a:cs typeface="Arial" charset="0"/>
              </a:rPr>
              <a:t>Оператор </a:t>
            </a:r>
            <a:r>
              <a:rPr lang="ru-RU" sz="2400" dirty="0" err="1">
                <a:cs typeface="Arial" charset="0"/>
              </a:rPr>
              <a:t>Фоккера</a:t>
            </a:r>
            <a:r>
              <a:rPr lang="ru-RU" sz="2400" dirty="0">
                <a:cs typeface="Arial" charset="0"/>
              </a:rPr>
              <a:t>-Планка-</a:t>
            </a:r>
            <a:r>
              <a:rPr lang="ru-RU" sz="2400" dirty="0" err="1">
                <a:cs typeface="Arial" charset="0"/>
              </a:rPr>
              <a:t>Колмогорома</a:t>
            </a:r>
            <a:r>
              <a:rPr lang="ru-RU" sz="2400" dirty="0">
                <a:cs typeface="Arial" charset="0"/>
              </a:rPr>
              <a:t> определяет эволюцию плотности вероятности случайного процесса</a:t>
            </a:r>
            <a:r>
              <a:rPr lang="ru-RU" dirty="0">
                <a:cs typeface="Arial" charset="0"/>
              </a:rPr>
              <a:t>.</a:t>
            </a:r>
          </a:p>
        </p:txBody>
      </p:sp>
      <p:sp>
        <p:nvSpPr>
          <p:cNvPr id="11" name="Номер слайда 5"/>
          <p:cNvSpPr txBox="1">
            <a:spLocks/>
          </p:cNvSpPr>
          <p:nvPr/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defPPr>
              <a:defRPr lang="ru-RU"/>
            </a:defPPr>
            <a:lvl1pPr marL="0" algn="ctr" defTabSz="914400" rtl="0" eaLnBrk="1" latinLnBrk="0" hangingPunct="1">
              <a:defRPr kumimoji="0" sz="1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E611C66-27AE-4740-B611-21C459C6BA74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1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4663" grpId="0" animBg="1"/>
      <p:bldP spid="454664" grpId="0"/>
      <p:bldP spid="4546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Анализ стохастических интерференционных полей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91513" cy="13239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/>
              <a:t>	</a:t>
            </a:r>
            <a:r>
              <a:rPr lang="ru-RU" sz="2000"/>
              <a:t>Апостериорная плотность однокомпонентного марковского процесса характеризуется  уравнением Стратоновича:</a:t>
            </a:r>
          </a:p>
        </p:txBody>
      </p:sp>
      <p:graphicFrame>
        <p:nvGraphicFramePr>
          <p:cNvPr id="455684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739900" y="2884488"/>
          <a:ext cx="6461125" cy="83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Equation" r:id="rId3" imgW="3225600" imgH="393480" progId="Equation.3">
                  <p:embed/>
                </p:oleObj>
              </mc:Choice>
              <mc:Fallback>
                <p:oleObj name="Equation" r:id="rId3" imgW="32256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9900" y="2884488"/>
                        <a:ext cx="6461125" cy="833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5685" name="Object 5"/>
          <p:cNvGraphicFramePr>
            <a:graphicFrameLocks noChangeAspect="1"/>
          </p:cNvGraphicFramePr>
          <p:nvPr/>
        </p:nvGraphicFramePr>
        <p:xfrm>
          <a:off x="2771775" y="3789363"/>
          <a:ext cx="3797300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Equation" r:id="rId5" imgW="1790640" imgH="253800" progId="Equation.3">
                  <p:embed/>
                </p:oleObj>
              </mc:Choice>
              <mc:Fallback>
                <p:oleObj name="Equation" r:id="rId5" imgW="17906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3789363"/>
                        <a:ext cx="3797300" cy="538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5686" name="Object 6"/>
          <p:cNvGraphicFramePr>
            <a:graphicFrameLocks noChangeAspect="1"/>
          </p:cNvGraphicFramePr>
          <p:nvPr/>
        </p:nvGraphicFramePr>
        <p:xfrm>
          <a:off x="2646363" y="5300663"/>
          <a:ext cx="4013200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Equation" r:id="rId7" imgW="1892160" imgH="469800" progId="Equation.3">
                  <p:embed/>
                </p:oleObj>
              </mc:Choice>
              <mc:Fallback>
                <p:oleObj name="Equation" r:id="rId7" imgW="189216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6363" y="5300663"/>
                        <a:ext cx="4013200" cy="995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5687" name="Line 7"/>
          <p:cNvSpPr>
            <a:spLocks noChangeShapeType="1"/>
          </p:cNvSpPr>
          <p:nvPr/>
        </p:nvSpPr>
        <p:spPr bwMode="auto">
          <a:xfrm flipV="1">
            <a:off x="3852863" y="4292600"/>
            <a:ext cx="287337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5688" name="Text Box 8"/>
          <p:cNvSpPr txBox="1">
            <a:spLocks noChangeArrowheads="1"/>
          </p:cNvSpPr>
          <p:nvPr/>
        </p:nvSpPr>
        <p:spPr bwMode="auto">
          <a:xfrm>
            <a:off x="2413000" y="4652963"/>
            <a:ext cx="2879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Спектральная плотность шума наблюдения</a:t>
            </a:r>
          </a:p>
        </p:txBody>
      </p:sp>
      <p:sp>
        <p:nvSpPr>
          <p:cNvPr id="455689" name="Line 9"/>
          <p:cNvSpPr>
            <a:spLocks noChangeShapeType="1"/>
          </p:cNvSpPr>
          <p:nvPr/>
        </p:nvSpPr>
        <p:spPr bwMode="auto">
          <a:xfrm flipH="1" flipV="1">
            <a:off x="4787900" y="4221163"/>
            <a:ext cx="13684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5690" name="Text Box 10"/>
          <p:cNvSpPr txBox="1">
            <a:spLocks noChangeArrowheads="1"/>
          </p:cNvSpPr>
          <p:nvPr/>
        </p:nvSpPr>
        <p:spPr bwMode="auto">
          <a:xfrm>
            <a:off x="5508625" y="4724400"/>
            <a:ext cx="223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Наблюдаемые значения сигнала</a:t>
            </a:r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146304" y="6237312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defPPr>
              <a:defRPr lang="ru-RU"/>
            </a:defPPr>
            <a:lvl1pPr marL="0" algn="ctr" defTabSz="914400" rtl="0" eaLnBrk="1" latinLnBrk="0" hangingPunct="1">
              <a:defRPr kumimoji="0" sz="1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E611C66-27AE-4740-B611-21C459C6BA74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572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7" grpId="0" animBg="1"/>
      <p:bldP spid="455688" grpId="0"/>
      <p:bldP spid="455689" grpId="0" animBg="1"/>
      <p:bldP spid="4556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A29A-CC87-478D-A33C-19BEAD56657D}" type="slidenum">
              <a:rPr lang="ru-RU"/>
              <a:pPr/>
              <a:t>17</a:t>
            </a:fld>
            <a:endParaRPr lang="ru-RU"/>
          </a:p>
        </p:txBody>
      </p:sp>
      <p:sp>
        <p:nvSpPr>
          <p:cNvPr id="456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Анализ стохастических интерференционных полей</a:t>
            </a:r>
          </a:p>
        </p:txBody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/>
              <a:t>	Апостериорная плотность вероятности параметров содержит полную информацию об апостериорных стохастических свойствах сигнала.</a:t>
            </a:r>
          </a:p>
          <a:p>
            <a:pPr>
              <a:buFont typeface="Wingdings" pitchFamily="2" charset="2"/>
              <a:buNone/>
            </a:pPr>
            <a:r>
              <a:rPr lang="ru-RU" sz="2400"/>
              <a:t>	</a:t>
            </a:r>
            <a:r>
              <a:rPr lang="ru-RU" sz="2400" i="1"/>
              <a:t>При гауссовском распределении плотности вероятности параметра достаточно восстановить математическое ожидание и дисперсию параметра (ковариационную матрицу параметров в векторном случае).</a:t>
            </a:r>
          </a:p>
        </p:txBody>
      </p:sp>
    </p:spTree>
    <p:extLst>
      <p:ext uri="{BB962C8B-B14F-4D97-AF65-F5344CB8AC3E}">
        <p14:creationId xmlns:p14="http://schemas.microsoft.com/office/powerpoint/2010/main" val="313692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0906-A518-48C5-8231-8A5BD5BC21D5}" type="slidenum">
              <a:rPr lang="ru-RU"/>
              <a:pPr/>
              <a:t>18</a:t>
            </a:fld>
            <a:endParaRPr lang="ru-RU"/>
          </a:p>
        </p:txBody>
      </p:sp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Фильтр Калмана: идея</a:t>
            </a:r>
          </a:p>
        </p:txBody>
      </p:sp>
      <p:sp>
        <p:nvSpPr>
          <p:cNvPr id="459779" name="AutoShape 3"/>
          <p:cNvSpPr>
            <a:spLocks noChangeArrowheads="1"/>
          </p:cNvSpPr>
          <p:nvPr/>
        </p:nvSpPr>
        <p:spPr bwMode="auto">
          <a:xfrm>
            <a:off x="755650" y="1557338"/>
            <a:ext cx="3313113" cy="5040312"/>
          </a:xfrm>
          <a:prstGeom prst="flowChartDocument">
            <a:avLst/>
          </a:prstGeom>
          <a:solidFill>
            <a:schemeClr val="bg1">
              <a:alpha val="5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>
              <a:spcBef>
                <a:spcPct val="20000"/>
              </a:spcBef>
            </a:pPr>
            <a:r>
              <a:rPr lang="ru-RU" sz="2400" b="1">
                <a:cs typeface="Arial" charset="0"/>
              </a:rPr>
              <a:t>“What you see</a:t>
            </a:r>
          </a:p>
          <a:p>
            <a:pPr marL="342900" indent="-342900">
              <a:spcBef>
                <a:spcPct val="20000"/>
              </a:spcBef>
            </a:pPr>
            <a:r>
              <a:rPr lang="ru-RU" sz="2400" b="1">
                <a:cs typeface="Arial" charset="0"/>
              </a:rPr>
              <a:t>from where you are”</a:t>
            </a:r>
          </a:p>
          <a:p>
            <a:pPr marL="342900" indent="-342900">
              <a:spcBef>
                <a:spcPct val="20000"/>
              </a:spcBef>
            </a:pPr>
            <a:r>
              <a:rPr lang="ru-RU" sz="2400" b="1">
                <a:cs typeface="Arial" charset="0"/>
              </a:rPr>
              <a:t>		    not</a:t>
            </a:r>
          </a:p>
          <a:p>
            <a:pPr marL="342900" indent="-342900">
              <a:spcBef>
                <a:spcPct val="20000"/>
              </a:spcBef>
            </a:pPr>
            <a:r>
              <a:rPr lang="ru-RU" sz="2400" b="1">
                <a:cs typeface="Arial" charset="0"/>
              </a:rPr>
              <a:t>“Where you are</a:t>
            </a:r>
          </a:p>
          <a:p>
            <a:pPr marL="342900" indent="-342900">
              <a:spcBef>
                <a:spcPct val="20000"/>
              </a:spcBef>
            </a:pPr>
            <a:r>
              <a:rPr lang="ru-RU" sz="2400" b="1">
                <a:cs typeface="Arial" charset="0"/>
              </a:rPr>
              <a:t>from what you see”</a:t>
            </a:r>
          </a:p>
          <a:p>
            <a:pPr marL="342900" indent="-342900">
              <a:spcBef>
                <a:spcPct val="20000"/>
              </a:spcBef>
            </a:pPr>
            <a:endParaRPr lang="ru-RU" sz="2400" b="1">
              <a:cs typeface="Arial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400" b="1">
                <a:cs typeface="Arial" charset="0"/>
              </a:rPr>
              <a:t>Grag Welch &amp;</a:t>
            </a:r>
          </a:p>
          <a:p>
            <a:pPr marL="342900" indent="-342900">
              <a:spcBef>
                <a:spcPct val="20000"/>
              </a:spcBef>
            </a:pPr>
            <a:r>
              <a:rPr lang="en-US" sz="2400" b="1">
                <a:cs typeface="Arial" charset="0"/>
              </a:rPr>
              <a:t>Gary Bishop</a:t>
            </a:r>
            <a:endParaRPr lang="ru-RU" sz="2400" b="1">
              <a:cs typeface="Arial" charset="0"/>
            </a:endParaRPr>
          </a:p>
        </p:txBody>
      </p:sp>
      <p:sp>
        <p:nvSpPr>
          <p:cNvPr id="459780" name="AutoShape 4"/>
          <p:cNvSpPr>
            <a:spLocks noChangeArrowheads="1"/>
          </p:cNvSpPr>
          <p:nvPr/>
        </p:nvSpPr>
        <p:spPr bwMode="auto">
          <a:xfrm rot="-2261689">
            <a:off x="4645025" y="4437063"/>
            <a:ext cx="2808288" cy="1009650"/>
          </a:xfrm>
          <a:prstGeom prst="curvedDownArrow">
            <a:avLst>
              <a:gd name="adj1" fmla="val 55629"/>
              <a:gd name="adj2" fmla="val 111258"/>
              <a:gd name="adj3" fmla="val 33333"/>
            </a:avLst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9781" name="AutoShape 5"/>
          <p:cNvSpPr>
            <a:spLocks noChangeArrowheads="1"/>
          </p:cNvSpPr>
          <p:nvPr/>
        </p:nvSpPr>
        <p:spPr bwMode="auto">
          <a:xfrm rot="8537277">
            <a:off x="5292725" y="5514975"/>
            <a:ext cx="2808288" cy="1009650"/>
          </a:xfrm>
          <a:prstGeom prst="curvedDownArrow">
            <a:avLst>
              <a:gd name="adj1" fmla="val 55629"/>
              <a:gd name="adj2" fmla="val 111258"/>
              <a:gd name="adj3" fmla="val 33333"/>
            </a:avLst>
          </a:prstGeom>
          <a:solidFill>
            <a:schemeClr val="accent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9782" name="Text Box 6"/>
          <p:cNvSpPr txBox="1">
            <a:spLocks noChangeArrowheads="1"/>
          </p:cNvSpPr>
          <p:nvPr/>
        </p:nvSpPr>
        <p:spPr bwMode="auto">
          <a:xfrm>
            <a:off x="4213225" y="5011738"/>
            <a:ext cx="2808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800" b="1" i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Предсказание</a:t>
            </a:r>
          </a:p>
        </p:txBody>
      </p:sp>
      <p:sp>
        <p:nvSpPr>
          <p:cNvPr id="459783" name="Text Box 7"/>
          <p:cNvSpPr txBox="1">
            <a:spLocks noChangeArrowheads="1"/>
          </p:cNvSpPr>
          <p:nvPr/>
        </p:nvSpPr>
        <p:spPr bwMode="auto">
          <a:xfrm>
            <a:off x="6300788" y="5591175"/>
            <a:ext cx="2232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Коррекция</a:t>
            </a:r>
          </a:p>
        </p:txBody>
      </p:sp>
      <p:sp>
        <p:nvSpPr>
          <p:cNvPr id="459784" name="Text Box 8"/>
          <p:cNvSpPr txBox="1">
            <a:spLocks noChangeArrowheads="1"/>
          </p:cNvSpPr>
          <p:nvPr/>
        </p:nvSpPr>
        <p:spPr bwMode="auto">
          <a:xfrm>
            <a:off x="4067175" y="1412875"/>
            <a:ext cx="5076825" cy="286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ru-RU" sz="2800" i="1">
                <a:cs typeface="Arial" charset="0"/>
              </a:rPr>
              <a:t>Предсказание состояния системы на следующем шаге во время текущего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2800" i="1">
                <a:cs typeface="Arial" charset="0"/>
              </a:rPr>
              <a:t>Корректировка когда следующий шаг стал текущим</a:t>
            </a:r>
          </a:p>
        </p:txBody>
      </p:sp>
    </p:spTree>
    <p:extLst>
      <p:ext uri="{BB962C8B-B14F-4D97-AF65-F5344CB8AC3E}">
        <p14:creationId xmlns:p14="http://schemas.microsoft.com/office/powerpoint/2010/main" val="18194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780" grpId="0" animBg="1"/>
      <p:bldP spid="459781" grpId="0" animBg="1"/>
      <p:bldP spid="459782" grpId="0"/>
      <p:bldP spid="459783" grpId="0"/>
      <p:bldP spid="45978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E311-2549-47BD-9B3B-ED7FCE908942}" type="slidenum">
              <a:rPr lang="ru-RU"/>
              <a:pPr/>
              <a:t>19</a:t>
            </a:fld>
            <a:endParaRPr lang="ru-RU"/>
          </a:p>
        </p:txBody>
      </p:sp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Расширенный фильтр Калмана</a:t>
            </a:r>
          </a:p>
        </p:txBody>
      </p:sp>
      <p:sp>
        <p:nvSpPr>
          <p:cNvPr id="289795" name="Rectangle 3"/>
          <p:cNvSpPr>
            <a:spLocks noChangeArrowheads="1"/>
          </p:cNvSpPr>
          <p:nvPr/>
        </p:nvSpPr>
        <p:spPr bwMode="auto">
          <a:xfrm>
            <a:off x="1541463" y="2374900"/>
            <a:ext cx="2162175" cy="1152525"/>
          </a:xfrm>
          <a:prstGeom prst="rect">
            <a:avLst/>
          </a:prstGeom>
          <a:noFill/>
          <a:ln w="57150" algn="ctr">
            <a:solidFill>
              <a:srgbClr val="99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89796" name="Text Box 4"/>
          <p:cNvSpPr txBox="1">
            <a:spLocks noChangeArrowheads="1"/>
          </p:cNvSpPr>
          <p:nvPr/>
        </p:nvSpPr>
        <p:spPr bwMode="auto">
          <a:xfrm>
            <a:off x="1425575" y="2328863"/>
            <a:ext cx="2395538" cy="124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>
                <a:cs typeface="Arial" charset="0"/>
              </a:rPr>
              <a:t>Известная модель сигнала</a:t>
            </a:r>
            <a:r>
              <a:rPr lang="en-US" sz="2400">
                <a:cs typeface="Arial" charset="0"/>
              </a:rPr>
              <a:t> </a:t>
            </a:r>
            <a:r>
              <a:rPr lang="en-US" sz="2800" i="1">
                <a:latin typeface="Times New Roman" pitchFamily="18" charset="0"/>
                <a:cs typeface="Arial" charset="0"/>
              </a:rPr>
              <a:t>s</a:t>
            </a:r>
            <a:r>
              <a:rPr lang="en-US" sz="2800">
                <a:latin typeface="Times New Roman" pitchFamily="18" charset="0"/>
                <a:cs typeface="Arial" charset="0"/>
              </a:rPr>
              <a:t>(</a:t>
            </a:r>
            <a:r>
              <a:rPr lang="en-US" sz="2800" i="1">
                <a:latin typeface="Times New Roman" pitchFamily="18" charset="0"/>
                <a:cs typeface="Arial" charset="0"/>
              </a:rPr>
              <a:t>k</a:t>
            </a:r>
            <a:r>
              <a:rPr lang="en-US" sz="2800">
                <a:latin typeface="Times New Roman" pitchFamily="18" charset="0"/>
                <a:cs typeface="Arial" charset="0"/>
              </a:rPr>
              <a:t>, </a:t>
            </a:r>
            <a:r>
              <a:rPr lang="en-US" sz="2800" b="1">
                <a:latin typeface="Times New Roman" pitchFamily="18" charset="0"/>
                <a:cs typeface="Arial" charset="0"/>
                <a:sym typeface="Symbol" pitchFamily="18" charset="2"/>
              </a:rPr>
              <a:t></a:t>
            </a:r>
            <a:r>
              <a:rPr lang="en-US" sz="2800">
                <a:latin typeface="Times New Roman" pitchFamily="18" charset="0"/>
                <a:cs typeface="Arial" charset="0"/>
                <a:sym typeface="Symbol" pitchFamily="18" charset="2"/>
              </a:rPr>
              <a:t>)</a:t>
            </a:r>
          </a:p>
        </p:txBody>
      </p:sp>
      <p:sp>
        <p:nvSpPr>
          <p:cNvPr id="289797" name="Oval 5"/>
          <p:cNvSpPr>
            <a:spLocks noChangeArrowheads="1"/>
          </p:cNvSpPr>
          <p:nvPr/>
        </p:nvSpPr>
        <p:spPr bwMode="auto">
          <a:xfrm>
            <a:off x="4422775" y="2446338"/>
            <a:ext cx="792163" cy="792162"/>
          </a:xfrm>
          <a:prstGeom prst="ellipse">
            <a:avLst/>
          </a:prstGeom>
          <a:noFill/>
          <a:ln w="76200" algn="ctr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89798" name="Line 6"/>
          <p:cNvSpPr>
            <a:spLocks noChangeShapeType="1"/>
          </p:cNvSpPr>
          <p:nvPr/>
        </p:nvSpPr>
        <p:spPr bwMode="auto">
          <a:xfrm>
            <a:off x="4638675" y="2879725"/>
            <a:ext cx="360363" cy="0"/>
          </a:xfrm>
          <a:prstGeom prst="line">
            <a:avLst/>
          </a:prstGeom>
          <a:noFill/>
          <a:ln w="5715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89799" name="Text Box 7"/>
          <p:cNvSpPr txBox="1">
            <a:spLocks noChangeArrowheads="1"/>
          </p:cNvSpPr>
          <p:nvPr/>
        </p:nvSpPr>
        <p:spPr bwMode="auto">
          <a:xfrm>
            <a:off x="6634163" y="1981200"/>
            <a:ext cx="2401887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>
                <a:cs typeface="Arial" charset="0"/>
              </a:rPr>
              <a:t>Входной</a:t>
            </a:r>
            <a:r>
              <a:rPr lang="en-US" sz="2400">
                <a:cs typeface="Arial" charset="0"/>
              </a:rPr>
              <a:t> </a:t>
            </a:r>
            <a:r>
              <a:rPr lang="en-US" sz="2400" i="1">
                <a:cs typeface="Arial" charset="0"/>
              </a:rPr>
              <a:t>k-</a:t>
            </a:r>
            <a:r>
              <a:rPr lang="ru-RU" sz="2400" i="1">
                <a:cs typeface="Arial" charset="0"/>
              </a:rPr>
              <a:t>й</a:t>
            </a:r>
            <a:r>
              <a:rPr lang="en-US" sz="2400">
                <a:cs typeface="Arial" charset="0"/>
              </a:rPr>
              <a:t> </a:t>
            </a:r>
          </a:p>
          <a:p>
            <a:r>
              <a:rPr lang="ru-RU" sz="2400">
                <a:cs typeface="Arial" charset="0"/>
              </a:rPr>
              <a:t>отсчет сигнала</a:t>
            </a:r>
            <a:r>
              <a:rPr lang="en-US" sz="2400">
                <a:cs typeface="Arial" charset="0"/>
              </a:rPr>
              <a:t> </a:t>
            </a:r>
            <a:endParaRPr lang="ru-RU" sz="2400">
              <a:cs typeface="Arial" charset="0"/>
            </a:endParaRPr>
          </a:p>
          <a:p>
            <a:r>
              <a:rPr lang="en-US" sz="2800" i="1">
                <a:latin typeface="Times New Roman" pitchFamily="18" charset="0"/>
                <a:cs typeface="Arial" charset="0"/>
              </a:rPr>
              <a:t>s</a:t>
            </a:r>
            <a:r>
              <a:rPr lang="en-US" sz="2800">
                <a:latin typeface="Times New Roman" pitchFamily="18" charset="0"/>
                <a:cs typeface="Arial" charset="0"/>
              </a:rPr>
              <a:t>(</a:t>
            </a:r>
            <a:r>
              <a:rPr lang="en-US" sz="2800" i="1">
                <a:latin typeface="Times New Roman" pitchFamily="18" charset="0"/>
                <a:cs typeface="Arial" charset="0"/>
              </a:rPr>
              <a:t>k</a:t>
            </a:r>
            <a:r>
              <a:rPr lang="en-US" sz="2800">
                <a:latin typeface="Times New Roman" pitchFamily="18" charset="0"/>
                <a:cs typeface="Arial" charset="0"/>
              </a:rPr>
              <a:t>)</a:t>
            </a:r>
            <a:r>
              <a:rPr lang="ru-RU" sz="2800">
                <a:latin typeface="Times New Roman" pitchFamily="18" charset="0"/>
                <a:cs typeface="Arial" charset="0"/>
              </a:rPr>
              <a:t> </a:t>
            </a:r>
            <a:r>
              <a:rPr lang="en-US" sz="2400">
                <a:cs typeface="Arial" charset="0"/>
              </a:rPr>
              <a:t>(</a:t>
            </a:r>
            <a:r>
              <a:rPr lang="ru-RU" sz="2400">
                <a:cs typeface="Arial" charset="0"/>
              </a:rPr>
              <a:t>входная </a:t>
            </a:r>
          </a:p>
          <a:p>
            <a:r>
              <a:rPr lang="ru-RU" sz="2400">
                <a:cs typeface="Arial" charset="0"/>
              </a:rPr>
              <a:t>информация</a:t>
            </a:r>
            <a:r>
              <a:rPr lang="en-US" sz="2400">
                <a:cs typeface="Arial" charset="0"/>
              </a:rPr>
              <a:t>)</a:t>
            </a:r>
            <a:endParaRPr lang="ru-RU" sz="2400">
              <a:cs typeface="Arial" charset="0"/>
            </a:endParaRPr>
          </a:p>
        </p:txBody>
      </p:sp>
      <p:sp>
        <p:nvSpPr>
          <p:cNvPr id="289800" name="AutoShape 8"/>
          <p:cNvSpPr>
            <a:spLocks noChangeArrowheads="1"/>
          </p:cNvSpPr>
          <p:nvPr/>
        </p:nvSpPr>
        <p:spPr bwMode="auto">
          <a:xfrm rot="16200000">
            <a:off x="990600" y="2590801"/>
            <a:ext cx="485775" cy="615950"/>
          </a:xfrm>
          <a:prstGeom prst="downArrow">
            <a:avLst>
              <a:gd name="adj1" fmla="val 50000"/>
              <a:gd name="adj2" fmla="val 31699"/>
            </a:avLst>
          </a:prstGeom>
          <a:solidFill>
            <a:srgbClr val="CCFF99"/>
          </a:solidFill>
          <a:ln w="57150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89801" name="AutoShape 9"/>
          <p:cNvSpPr>
            <a:spLocks noChangeArrowheads="1"/>
          </p:cNvSpPr>
          <p:nvPr/>
        </p:nvSpPr>
        <p:spPr bwMode="auto">
          <a:xfrm rot="16200000">
            <a:off x="3840162" y="2597151"/>
            <a:ext cx="485775" cy="615950"/>
          </a:xfrm>
          <a:prstGeom prst="downArrow">
            <a:avLst>
              <a:gd name="adj1" fmla="val 50000"/>
              <a:gd name="adj2" fmla="val 31699"/>
            </a:avLst>
          </a:prstGeom>
          <a:solidFill>
            <a:srgbClr val="CCFF99"/>
          </a:solidFill>
          <a:ln w="57150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89802" name="AutoShape 10"/>
          <p:cNvSpPr>
            <a:spLocks noChangeArrowheads="1"/>
          </p:cNvSpPr>
          <p:nvPr/>
        </p:nvSpPr>
        <p:spPr bwMode="auto">
          <a:xfrm rot="5400000">
            <a:off x="5763419" y="2185194"/>
            <a:ext cx="485775" cy="1439863"/>
          </a:xfrm>
          <a:prstGeom prst="downArrow">
            <a:avLst>
              <a:gd name="adj1" fmla="val 49676"/>
              <a:gd name="adj2" fmla="val 42814"/>
            </a:avLst>
          </a:prstGeom>
          <a:solidFill>
            <a:srgbClr val="CCFF99"/>
          </a:solidFill>
          <a:ln w="57150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89803" name="Line 11"/>
          <p:cNvSpPr>
            <a:spLocks noChangeShapeType="1"/>
          </p:cNvSpPr>
          <p:nvPr/>
        </p:nvSpPr>
        <p:spPr bwMode="auto">
          <a:xfrm flipV="1">
            <a:off x="3990975" y="2159000"/>
            <a:ext cx="287338" cy="504825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89804" name="Text Box 12"/>
          <p:cNvSpPr txBox="1">
            <a:spLocks noChangeArrowheads="1"/>
          </p:cNvSpPr>
          <p:nvPr/>
        </p:nvSpPr>
        <p:spPr bwMode="auto">
          <a:xfrm>
            <a:off x="4206875" y="1727200"/>
            <a:ext cx="4284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>
                <a:cs typeface="Arial" charset="0"/>
              </a:rPr>
              <a:t>Прогноз сигнала</a:t>
            </a:r>
            <a:r>
              <a:rPr lang="en-US" sz="2400">
                <a:cs typeface="Arial" charset="0"/>
              </a:rPr>
              <a:t> </a:t>
            </a:r>
            <a:r>
              <a:rPr lang="ru-RU" sz="2400">
                <a:cs typeface="Arial" charset="0"/>
              </a:rPr>
              <a:t>на</a:t>
            </a:r>
            <a:r>
              <a:rPr lang="en-US" sz="2400">
                <a:cs typeface="Arial" charset="0"/>
              </a:rPr>
              <a:t> </a:t>
            </a:r>
            <a:r>
              <a:rPr lang="en-US" sz="2400" i="1">
                <a:cs typeface="Arial" charset="0"/>
              </a:rPr>
              <a:t>k</a:t>
            </a:r>
            <a:r>
              <a:rPr lang="ru-RU" sz="2400" i="1">
                <a:cs typeface="Arial" charset="0"/>
              </a:rPr>
              <a:t>-м</a:t>
            </a:r>
            <a:r>
              <a:rPr lang="en-US" sz="2400">
                <a:cs typeface="Arial" charset="0"/>
              </a:rPr>
              <a:t> </a:t>
            </a:r>
            <a:r>
              <a:rPr lang="ru-RU" sz="2400">
                <a:cs typeface="Arial" charset="0"/>
              </a:rPr>
              <a:t>шаге</a:t>
            </a:r>
          </a:p>
        </p:txBody>
      </p:sp>
      <p:grpSp>
        <p:nvGrpSpPr>
          <p:cNvPr id="289805" name="Group 13"/>
          <p:cNvGrpSpPr>
            <a:grpSpLocks/>
          </p:cNvGrpSpPr>
          <p:nvPr/>
        </p:nvGrpSpPr>
        <p:grpSpPr bwMode="auto">
          <a:xfrm>
            <a:off x="2328863" y="3382963"/>
            <a:ext cx="6564312" cy="2851150"/>
            <a:chOff x="1289" y="2296"/>
            <a:chExt cx="4382" cy="1943"/>
          </a:xfrm>
        </p:grpSpPr>
        <p:sp>
          <p:nvSpPr>
            <p:cNvPr id="289806" name="AutoShape 14"/>
            <p:cNvSpPr>
              <a:spLocks noChangeArrowheads="1"/>
            </p:cNvSpPr>
            <p:nvPr/>
          </p:nvSpPr>
          <p:spPr bwMode="auto">
            <a:xfrm rot="10223042">
              <a:off x="1289" y="2296"/>
              <a:ext cx="1769" cy="1088"/>
            </a:xfrm>
            <a:prstGeom prst="curvedDownArrow">
              <a:avLst>
                <a:gd name="adj1" fmla="val 12307"/>
                <a:gd name="adj2" fmla="val 50757"/>
                <a:gd name="adj3" fmla="val 38949"/>
              </a:avLst>
            </a:prstGeom>
            <a:solidFill>
              <a:srgbClr val="CCFF99"/>
            </a:solidFill>
            <a:ln w="38100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89807" name="Text Box 15"/>
            <p:cNvSpPr txBox="1">
              <a:spLocks noChangeArrowheads="1"/>
            </p:cNvSpPr>
            <p:nvPr/>
          </p:nvSpPr>
          <p:spPr bwMode="auto">
            <a:xfrm>
              <a:off x="3061" y="3181"/>
              <a:ext cx="2610" cy="1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>
                  <a:cs typeface="Arial" charset="0"/>
                </a:rPr>
                <a:t>Ошибка прогноза, содер-жащая новые апосте-риорные знания, полу-ченные на</a:t>
              </a:r>
              <a:r>
                <a:rPr lang="en-US" sz="2400">
                  <a:cs typeface="Arial" charset="0"/>
                </a:rPr>
                <a:t> </a:t>
              </a:r>
              <a:r>
                <a:rPr lang="en-US" sz="2400" i="1">
                  <a:cs typeface="Arial" charset="0"/>
                </a:rPr>
                <a:t>k</a:t>
              </a:r>
              <a:r>
                <a:rPr lang="en-US" sz="2400">
                  <a:cs typeface="Arial" charset="0"/>
                </a:rPr>
                <a:t>-</a:t>
              </a:r>
              <a:r>
                <a:rPr lang="ru-RU" sz="2400">
                  <a:cs typeface="Arial" charset="0"/>
                </a:rPr>
                <a:t>м</a:t>
              </a:r>
              <a:r>
                <a:rPr lang="en-US" sz="2400">
                  <a:cs typeface="Arial" charset="0"/>
                </a:rPr>
                <a:t> </a:t>
              </a:r>
              <a:r>
                <a:rPr lang="ru-RU" sz="2400">
                  <a:cs typeface="Arial" charset="0"/>
                </a:rPr>
                <a:t>шаге</a:t>
              </a:r>
            </a:p>
          </p:txBody>
        </p:sp>
        <p:sp>
          <p:nvSpPr>
            <p:cNvPr id="289808" name="Line 16"/>
            <p:cNvSpPr>
              <a:spLocks noChangeShapeType="1"/>
            </p:cNvSpPr>
            <p:nvPr/>
          </p:nvSpPr>
          <p:spPr bwMode="auto">
            <a:xfrm flipH="1" flipV="1">
              <a:off x="2971" y="2886"/>
              <a:ext cx="272" cy="272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</p:grpSp>
      <p:sp>
        <p:nvSpPr>
          <p:cNvPr id="289809" name="Text Box 17"/>
          <p:cNvSpPr txBox="1">
            <a:spLocks noChangeArrowheads="1"/>
          </p:cNvSpPr>
          <p:nvPr/>
        </p:nvSpPr>
        <p:spPr bwMode="auto">
          <a:xfrm>
            <a:off x="658813" y="1517650"/>
            <a:ext cx="1311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3600" b="1">
                <a:latin typeface="Times New Roman" pitchFamily="18" charset="0"/>
                <a:cs typeface="Arial" charset="0"/>
                <a:sym typeface="Symbol" pitchFamily="18" charset="2"/>
              </a:rPr>
              <a:t></a:t>
            </a:r>
            <a:r>
              <a:rPr lang="en-US" sz="3600">
                <a:latin typeface="Times New Roman" pitchFamily="18" charset="0"/>
                <a:cs typeface="Arial" charset="0"/>
                <a:sym typeface="Symbol" pitchFamily="18" charset="2"/>
              </a:rPr>
              <a:t>(</a:t>
            </a:r>
            <a:r>
              <a:rPr lang="en-US" sz="3600" i="1">
                <a:latin typeface="Times New Roman" pitchFamily="18" charset="0"/>
                <a:cs typeface="Arial" charset="0"/>
                <a:sym typeface="Symbol" pitchFamily="18" charset="2"/>
              </a:rPr>
              <a:t>k</a:t>
            </a:r>
            <a:r>
              <a:rPr lang="en-US" sz="3600">
                <a:latin typeface="Times New Roman" pitchFamily="18" charset="0"/>
                <a:cs typeface="Arial" charset="0"/>
                <a:sym typeface="Symbol" pitchFamily="18" charset="2"/>
              </a:rPr>
              <a:t>-1)</a:t>
            </a:r>
            <a:endParaRPr lang="ru-RU" sz="360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sp>
        <p:nvSpPr>
          <p:cNvPr id="289810" name="Line 18"/>
          <p:cNvSpPr>
            <a:spLocks noChangeShapeType="1"/>
          </p:cNvSpPr>
          <p:nvPr/>
        </p:nvSpPr>
        <p:spPr bwMode="auto">
          <a:xfrm flipH="1" flipV="1">
            <a:off x="966788" y="2230438"/>
            <a:ext cx="287337" cy="360362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grpSp>
        <p:nvGrpSpPr>
          <p:cNvPr id="289811" name="Group 19"/>
          <p:cNvGrpSpPr>
            <a:grpSpLocks/>
          </p:cNvGrpSpPr>
          <p:nvPr/>
        </p:nvGrpSpPr>
        <p:grpSpPr bwMode="auto">
          <a:xfrm>
            <a:off x="677863" y="4325938"/>
            <a:ext cx="4398962" cy="2127250"/>
            <a:chOff x="249" y="3067"/>
            <a:chExt cx="2771" cy="1134"/>
          </a:xfrm>
        </p:grpSpPr>
        <p:sp>
          <p:nvSpPr>
            <p:cNvPr id="289812" name="Line 20"/>
            <p:cNvSpPr>
              <a:spLocks noChangeShapeType="1"/>
            </p:cNvSpPr>
            <p:nvPr/>
          </p:nvSpPr>
          <p:spPr bwMode="auto">
            <a:xfrm flipV="1">
              <a:off x="1292" y="3067"/>
              <a:ext cx="227" cy="318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grpSp>
          <p:nvGrpSpPr>
            <p:cNvPr id="289813" name="Group 21"/>
            <p:cNvGrpSpPr>
              <a:grpSpLocks/>
            </p:cNvGrpSpPr>
            <p:nvPr/>
          </p:nvGrpSpPr>
          <p:grpSpPr bwMode="auto">
            <a:xfrm>
              <a:off x="249" y="3385"/>
              <a:ext cx="2771" cy="816"/>
              <a:chOff x="249" y="3385"/>
              <a:chExt cx="2771" cy="816"/>
            </a:xfrm>
          </p:grpSpPr>
          <p:sp>
            <p:nvSpPr>
              <p:cNvPr id="289814" name="Text Box 22"/>
              <p:cNvSpPr txBox="1">
                <a:spLocks noChangeArrowheads="1"/>
              </p:cNvSpPr>
              <p:nvPr/>
            </p:nvSpPr>
            <p:spPr bwMode="auto">
              <a:xfrm>
                <a:off x="249" y="3385"/>
                <a:ext cx="2771" cy="6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2400">
                    <a:cs typeface="Arial" charset="0"/>
                  </a:rPr>
                  <a:t>Эту информацию используют</a:t>
                </a:r>
              </a:p>
              <a:p>
                <a:r>
                  <a:rPr lang="ru-RU" sz="2400">
                    <a:cs typeface="Arial" charset="0"/>
                  </a:rPr>
                  <a:t> для коррекции вектора </a:t>
                </a:r>
              </a:p>
              <a:p>
                <a:r>
                  <a:rPr lang="ru-RU" sz="2400">
                    <a:cs typeface="Arial" charset="0"/>
                  </a:rPr>
                  <a:t>параметров</a:t>
                </a:r>
                <a:r>
                  <a:rPr lang="en-US" sz="2400">
                    <a:cs typeface="Arial" charset="0"/>
                  </a:rPr>
                  <a:t> </a:t>
                </a:r>
                <a:r>
                  <a:rPr lang="ru-RU" sz="2800" b="1">
                    <a:cs typeface="Arial" charset="0"/>
                    <a:sym typeface="Symbol" pitchFamily="18" charset="2"/>
                  </a:rPr>
                  <a:t></a:t>
                </a:r>
                <a:r>
                  <a:rPr lang="en-US" sz="2800">
                    <a:latin typeface="Times New Roman" pitchFamily="18" charset="0"/>
                    <a:cs typeface="Arial" charset="0"/>
                    <a:sym typeface="Symbol" pitchFamily="18" charset="2"/>
                  </a:rPr>
                  <a:t>(</a:t>
                </a:r>
                <a:r>
                  <a:rPr lang="en-US" sz="2800" i="1">
                    <a:latin typeface="Times New Roman" pitchFamily="18" charset="0"/>
                    <a:cs typeface="Arial" charset="0"/>
                    <a:sym typeface="Symbol" pitchFamily="18" charset="2"/>
                  </a:rPr>
                  <a:t>k</a:t>
                </a:r>
                <a:r>
                  <a:rPr lang="en-US" sz="2800">
                    <a:latin typeface="Times New Roman" pitchFamily="18" charset="0"/>
                    <a:cs typeface="Arial" charset="0"/>
                    <a:sym typeface="Symbol" pitchFamily="18" charset="2"/>
                  </a:rPr>
                  <a:t>-</a:t>
                </a:r>
                <a:r>
                  <a:rPr lang="ru-RU" sz="2800">
                    <a:latin typeface="Times New Roman" pitchFamily="18" charset="0"/>
                    <a:cs typeface="Arial" charset="0"/>
                    <a:sym typeface="Symbol" pitchFamily="18" charset="2"/>
                  </a:rPr>
                  <a:t>1)</a:t>
                </a:r>
                <a:r>
                  <a:rPr lang="en-US" sz="2400">
                    <a:solidFill>
                      <a:srgbClr val="000099"/>
                    </a:solidFill>
                    <a:cs typeface="Arial" charset="0"/>
                    <a:sym typeface="Symbol" pitchFamily="18" charset="2"/>
                  </a:rPr>
                  <a:t> </a:t>
                </a:r>
                <a:endParaRPr lang="ru-RU" sz="2400">
                  <a:solidFill>
                    <a:srgbClr val="000099"/>
                  </a:solidFill>
                  <a:cs typeface="Arial" charset="0"/>
                  <a:sym typeface="Symbol" pitchFamily="18" charset="2"/>
                </a:endParaRPr>
              </a:p>
            </p:txBody>
          </p:sp>
          <p:sp>
            <p:nvSpPr>
              <p:cNvPr id="289815" name="AutoShape 23"/>
              <p:cNvSpPr>
                <a:spLocks noChangeArrowheads="1"/>
              </p:cNvSpPr>
              <p:nvPr/>
            </p:nvSpPr>
            <p:spPr bwMode="auto">
              <a:xfrm>
                <a:off x="1973" y="3974"/>
                <a:ext cx="317" cy="91"/>
              </a:xfrm>
              <a:prstGeom prst="rightArrow">
                <a:avLst>
                  <a:gd name="adj1" fmla="val 50000"/>
                  <a:gd name="adj2" fmla="val 87088"/>
                </a:avLst>
              </a:prstGeom>
              <a:noFill/>
              <a:ln w="38100" algn="ctr">
                <a:solidFill>
                  <a:srgbClr val="008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89816" name="Rectangle 24"/>
              <p:cNvSpPr>
                <a:spLocks noChangeArrowheads="1"/>
              </p:cNvSpPr>
              <p:nvPr/>
            </p:nvSpPr>
            <p:spPr bwMode="auto">
              <a:xfrm>
                <a:off x="2302" y="3793"/>
                <a:ext cx="623" cy="3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ru-RU" sz="3600" b="1">
                    <a:cs typeface="Arial" charset="0"/>
                    <a:sym typeface="Symbol" pitchFamily="18" charset="2"/>
                  </a:rPr>
                  <a:t></a:t>
                </a:r>
                <a:r>
                  <a:rPr lang="en-US" sz="3600">
                    <a:latin typeface="Times New Roman" pitchFamily="18" charset="0"/>
                    <a:cs typeface="Arial" charset="0"/>
                    <a:sym typeface="Symbol" pitchFamily="18" charset="2"/>
                  </a:rPr>
                  <a:t>(</a:t>
                </a:r>
                <a:r>
                  <a:rPr lang="en-US" sz="3600" i="1">
                    <a:latin typeface="Times New Roman" pitchFamily="18" charset="0"/>
                    <a:cs typeface="Arial" charset="0"/>
                    <a:sym typeface="Symbol" pitchFamily="18" charset="2"/>
                  </a:rPr>
                  <a:t>k</a:t>
                </a:r>
                <a:r>
                  <a:rPr lang="en-US" sz="3600">
                    <a:latin typeface="Times New Roman" pitchFamily="18" charset="0"/>
                    <a:cs typeface="Arial" charset="0"/>
                    <a:sym typeface="Symbol" pitchFamily="18" charset="2"/>
                  </a:rPr>
                  <a:t>)</a:t>
                </a:r>
                <a:endParaRPr lang="ru-RU" sz="3600">
                  <a:latin typeface="Times New Roman" pitchFamily="18" charset="0"/>
                  <a:cs typeface="Arial" charset="0"/>
                  <a:sym typeface="Symbol" pitchFamily="18" charset="2"/>
                </a:endParaRPr>
              </a:p>
            </p:txBody>
          </p:sp>
          <p:sp>
            <p:nvSpPr>
              <p:cNvPr id="289817" name="Line 25"/>
              <p:cNvSpPr>
                <a:spLocks noChangeShapeType="1"/>
              </p:cNvSpPr>
              <p:nvPr/>
            </p:nvSpPr>
            <p:spPr bwMode="auto">
              <a:xfrm>
                <a:off x="2336" y="4201"/>
                <a:ext cx="499" cy="0"/>
              </a:xfrm>
              <a:prstGeom prst="line">
                <a:avLst/>
              </a:prstGeom>
              <a:noFill/>
              <a:ln w="762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440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9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9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9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9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9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9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9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9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9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9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9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9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9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9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9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9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9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9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9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9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5" grpId="0" animBg="1"/>
      <p:bldP spid="289796" grpId="0"/>
      <p:bldP spid="289797" grpId="0" animBg="1"/>
      <p:bldP spid="289798" grpId="0" animBg="1"/>
      <p:bldP spid="289799" grpId="0"/>
      <p:bldP spid="289800" grpId="0" animBg="1"/>
      <p:bldP spid="289801" grpId="0" animBg="1"/>
      <p:bldP spid="289802" grpId="0" animBg="1"/>
      <p:bldP spid="289803" grpId="0" animBg="1"/>
      <p:bldP spid="289804" grpId="0"/>
      <p:bldP spid="289809" grpId="0"/>
      <p:bldP spid="2898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0CB65-3538-4293-8D39-7A34ADB6A537}" type="slidenum">
              <a:rPr lang="ru-RU"/>
              <a:pPr/>
              <a:t>20</a:t>
            </a:fld>
            <a:endParaRPr lang="ru-RU"/>
          </a:p>
        </p:txBody>
      </p:sp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000"/>
              <a:t>Переключаемые модели и фильтрация положения максимума огибающей сигнала</a:t>
            </a:r>
          </a:p>
        </p:txBody>
      </p:sp>
      <p:graphicFrame>
        <p:nvGraphicFramePr>
          <p:cNvPr id="294915" name="Object 3"/>
          <p:cNvGraphicFramePr>
            <a:graphicFrameLocks noChangeAspect="1"/>
          </p:cNvGraphicFramePr>
          <p:nvPr/>
        </p:nvGraphicFramePr>
        <p:xfrm>
          <a:off x="971550" y="3716338"/>
          <a:ext cx="3167063" cy="268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Диаграмма" r:id="rId3" imgW="3124287" imgH="2648102" progId="Excel.Chart.8">
                  <p:embed/>
                </p:oleObj>
              </mc:Choice>
              <mc:Fallback>
                <p:oleObj name="Диаграмма" r:id="rId3" imgW="3124287" imgH="2648102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3716338"/>
                        <a:ext cx="3167063" cy="2686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916" name="Object 4"/>
          <p:cNvGraphicFramePr>
            <a:graphicFrameLocks noChangeAspect="1"/>
          </p:cNvGraphicFramePr>
          <p:nvPr/>
        </p:nvGraphicFramePr>
        <p:xfrm>
          <a:off x="4716463" y="3716338"/>
          <a:ext cx="3816350" cy="250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Диаграмма" r:id="rId5" imgW="4038687" imgH="2648102" progId="Excel.Chart.8">
                  <p:embed/>
                </p:oleObj>
              </mc:Choice>
              <mc:Fallback>
                <p:oleObj name="Диаграмма" r:id="rId5" imgW="4038687" imgH="2648102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3716338"/>
                        <a:ext cx="3816350" cy="2501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491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374332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4918" name="Object 6"/>
          <p:cNvGraphicFramePr>
            <a:graphicFrameLocks noChangeAspect="1"/>
          </p:cNvGraphicFramePr>
          <p:nvPr/>
        </p:nvGraphicFramePr>
        <p:xfrm>
          <a:off x="611188" y="2420938"/>
          <a:ext cx="4465637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Формула" r:id="rId8" imgW="5689440" imgH="1015920" progId="Equation.3">
                  <p:embed/>
                </p:oleObj>
              </mc:Choice>
              <mc:Fallback>
                <p:oleObj name="Формула" r:id="rId8" imgW="5689440" imgH="1015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420938"/>
                        <a:ext cx="4465637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4919" name="Line 7"/>
          <p:cNvSpPr>
            <a:spLocks noChangeShapeType="1"/>
          </p:cNvSpPr>
          <p:nvPr/>
        </p:nvSpPr>
        <p:spPr bwMode="auto">
          <a:xfrm>
            <a:off x="4140200" y="2060575"/>
            <a:ext cx="3603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4920" name="Text Box 8"/>
          <p:cNvSpPr txBox="1">
            <a:spLocks noChangeArrowheads="1"/>
          </p:cNvSpPr>
          <p:nvPr/>
        </p:nvSpPr>
        <p:spPr bwMode="auto">
          <a:xfrm>
            <a:off x="2339975" y="1700213"/>
            <a:ext cx="2447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cs typeface="Arial" charset="0"/>
              </a:rPr>
              <a:t>Искомый параметр</a:t>
            </a:r>
          </a:p>
        </p:txBody>
      </p:sp>
    </p:spTree>
    <p:extLst>
      <p:ext uri="{BB962C8B-B14F-4D97-AF65-F5344CB8AC3E}">
        <p14:creationId xmlns:p14="http://schemas.microsoft.com/office/powerpoint/2010/main" val="156267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9" grpId="0" animBg="1"/>
      <p:bldP spid="2949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934-2B51-4AA6-84DB-E437FDF65B25}" type="slidenum">
              <a:rPr lang="ru-RU"/>
              <a:pPr/>
              <a:t>21</a:t>
            </a:fld>
            <a:endParaRPr lang="ru-RU"/>
          </a:p>
        </p:txBody>
      </p:sp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Фильтрация положения максимума огибающей сигнала</a:t>
            </a:r>
          </a:p>
        </p:txBody>
      </p:sp>
      <p:pic>
        <p:nvPicPr>
          <p:cNvPr id="295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16113"/>
            <a:ext cx="3673475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5940" name="Text Box 4"/>
          <p:cNvSpPr txBox="1">
            <a:spLocks noChangeArrowheads="1"/>
          </p:cNvSpPr>
          <p:nvPr/>
        </p:nvSpPr>
        <p:spPr bwMode="auto">
          <a:xfrm>
            <a:off x="4716463" y="2205038"/>
            <a:ext cx="4165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Рассмотрим интервал </a:t>
            </a:r>
            <a:r>
              <a:rPr lang="en-US" i="1">
                <a:cs typeface="Arial" charset="0"/>
              </a:rPr>
              <a:t>q</a:t>
            </a:r>
            <a:r>
              <a:rPr lang="en-US">
                <a:cs typeface="Arial" charset="0"/>
              </a:rPr>
              <a:t> = </a:t>
            </a:r>
            <a:r>
              <a:rPr lang="en-US" i="1">
                <a:cs typeface="Arial" charset="0"/>
              </a:rPr>
              <a:t>p</a:t>
            </a:r>
            <a:r>
              <a:rPr lang="en-US">
                <a:cs typeface="Arial" charset="0"/>
              </a:rPr>
              <a:t> – </a:t>
            </a:r>
            <a:r>
              <a:rPr lang="en-US" i="1">
                <a:cs typeface="Arial" charset="0"/>
              </a:rPr>
              <a:t>l</a:t>
            </a:r>
            <a:r>
              <a:rPr lang="en-US">
                <a:cs typeface="Arial" charset="0"/>
              </a:rPr>
              <a:t>,</a:t>
            </a:r>
          </a:p>
          <a:p>
            <a:r>
              <a:rPr lang="ru-RU">
                <a:cs typeface="Arial" charset="0"/>
              </a:rPr>
              <a:t>содержащий точки </a:t>
            </a:r>
            <a:r>
              <a:rPr lang="en-US">
                <a:cs typeface="Arial" charset="0"/>
              </a:rPr>
              <a:t>[</a:t>
            </a:r>
            <a:r>
              <a:rPr lang="en-US" i="1">
                <a:cs typeface="Arial" charset="0"/>
              </a:rPr>
              <a:t>z</a:t>
            </a:r>
            <a:r>
              <a:rPr lang="en-US" i="1" baseline="-25000">
                <a:cs typeface="Arial" charset="0"/>
              </a:rPr>
              <a:t>l</a:t>
            </a:r>
            <a:r>
              <a:rPr lang="en-US">
                <a:cs typeface="Arial" charset="0"/>
              </a:rPr>
              <a:t>, </a:t>
            </a:r>
            <a:r>
              <a:rPr lang="en-US" i="1">
                <a:cs typeface="Arial" charset="0"/>
              </a:rPr>
              <a:t>z</a:t>
            </a:r>
            <a:r>
              <a:rPr lang="en-US" i="1" baseline="-25000">
                <a:cs typeface="Arial" charset="0"/>
              </a:rPr>
              <a:t>l</a:t>
            </a:r>
            <a:r>
              <a:rPr lang="en-US" baseline="-25000">
                <a:cs typeface="Arial" charset="0"/>
              </a:rPr>
              <a:t>+1</a:t>
            </a:r>
            <a:r>
              <a:rPr lang="en-US">
                <a:cs typeface="Arial" charset="0"/>
              </a:rPr>
              <a:t>, …, </a:t>
            </a:r>
            <a:r>
              <a:rPr lang="en-US" i="1">
                <a:cs typeface="Arial" charset="0"/>
              </a:rPr>
              <a:t>z</a:t>
            </a:r>
            <a:r>
              <a:rPr lang="en-US" i="1" baseline="-25000">
                <a:cs typeface="Arial" charset="0"/>
              </a:rPr>
              <a:t>p</a:t>
            </a:r>
            <a:r>
              <a:rPr lang="en-US" baseline="-25000">
                <a:cs typeface="Arial" charset="0"/>
              </a:rPr>
              <a:t>-1</a:t>
            </a:r>
            <a:r>
              <a:rPr lang="en-US">
                <a:cs typeface="Arial" charset="0"/>
              </a:rPr>
              <a:t>, </a:t>
            </a:r>
            <a:r>
              <a:rPr lang="en-US" i="1">
                <a:cs typeface="Arial" charset="0"/>
              </a:rPr>
              <a:t>z</a:t>
            </a:r>
            <a:r>
              <a:rPr lang="en-US" i="1" baseline="-25000">
                <a:cs typeface="Arial" charset="0"/>
              </a:rPr>
              <a:t>p</a:t>
            </a:r>
            <a:r>
              <a:rPr lang="en-US">
                <a:cs typeface="Arial" charset="0"/>
              </a:rPr>
              <a:t>].</a:t>
            </a:r>
          </a:p>
          <a:p>
            <a:r>
              <a:rPr lang="ru-RU">
                <a:cs typeface="Arial" charset="0"/>
              </a:rPr>
              <a:t>Необходимо ввести правила</a:t>
            </a:r>
          </a:p>
          <a:p>
            <a:r>
              <a:rPr lang="ru-RU">
                <a:cs typeface="Arial" charset="0"/>
              </a:rPr>
              <a:t>идентификации интервала.</a:t>
            </a:r>
            <a:endParaRPr lang="ru-RU" i="1">
              <a:cs typeface="Arial" charset="0"/>
            </a:endParaRPr>
          </a:p>
        </p:txBody>
      </p:sp>
      <p:sp>
        <p:nvSpPr>
          <p:cNvPr id="295941" name="Line 5"/>
          <p:cNvSpPr>
            <a:spLocks noChangeShapeType="1"/>
          </p:cNvSpPr>
          <p:nvPr/>
        </p:nvSpPr>
        <p:spPr bwMode="auto">
          <a:xfrm>
            <a:off x="4427538" y="3860800"/>
            <a:ext cx="0" cy="19446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5942" name="Rectangle 6"/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43" name="Object 7"/>
          <p:cNvGraphicFramePr>
            <a:graphicFrameLocks noChangeAspect="1"/>
          </p:cNvGraphicFramePr>
          <p:nvPr/>
        </p:nvGraphicFramePr>
        <p:xfrm>
          <a:off x="684213" y="3933825"/>
          <a:ext cx="252095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3" name="Формула" r:id="rId4" imgW="1422400" imgH="266700" progId="Equation.3">
                  <p:embed/>
                </p:oleObj>
              </mc:Choice>
              <mc:Fallback>
                <p:oleObj name="Формула" r:id="rId4" imgW="1422400" imgH="266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3933825"/>
                        <a:ext cx="252095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44" name="Text Box 8"/>
          <p:cNvSpPr txBox="1">
            <a:spLocks noChangeArrowheads="1"/>
          </p:cNvSpPr>
          <p:nvPr/>
        </p:nvSpPr>
        <p:spPr bwMode="auto">
          <a:xfrm>
            <a:off x="592138" y="4384675"/>
            <a:ext cx="38195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Если                , то интервал</a:t>
            </a:r>
          </a:p>
          <a:p>
            <a:r>
              <a:rPr lang="ru-RU">
                <a:cs typeface="Arial" charset="0"/>
              </a:rPr>
              <a:t>соответствует максимуму             ,</a:t>
            </a:r>
          </a:p>
          <a:p>
            <a:r>
              <a:rPr lang="ru-RU">
                <a:cs typeface="Arial" charset="0"/>
              </a:rPr>
              <a:t>где</a:t>
            </a:r>
          </a:p>
        </p:txBody>
      </p:sp>
      <p:sp>
        <p:nvSpPr>
          <p:cNvPr id="295945" name="Rectangle 9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46" name="Object 10"/>
          <p:cNvGraphicFramePr>
            <a:graphicFrameLocks noChangeAspect="1"/>
          </p:cNvGraphicFramePr>
          <p:nvPr/>
        </p:nvGraphicFramePr>
        <p:xfrm>
          <a:off x="1227138" y="4429125"/>
          <a:ext cx="1081087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Формула" r:id="rId6" imgW="609336" imgH="190417" progId="Equation.3">
                  <p:embed/>
                </p:oleObj>
              </mc:Choice>
              <mc:Fallback>
                <p:oleObj name="Формула" r:id="rId6" imgW="609336" imgH="1904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7138" y="4429125"/>
                        <a:ext cx="1081087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47" name="Rectangle 11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48" name="Object 12"/>
          <p:cNvGraphicFramePr>
            <a:graphicFrameLocks noChangeAspect="1"/>
          </p:cNvGraphicFramePr>
          <p:nvPr/>
        </p:nvGraphicFramePr>
        <p:xfrm>
          <a:off x="3516313" y="4684713"/>
          <a:ext cx="755650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Формула" r:id="rId8" imgW="431613" imgH="215806" progId="Equation.3">
                  <p:embed/>
                </p:oleObj>
              </mc:Choice>
              <mc:Fallback>
                <p:oleObj name="Формула" r:id="rId8" imgW="431613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313" y="4684713"/>
                        <a:ext cx="755650" cy="385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49" name="Rectangle 13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50" name="Object 14"/>
          <p:cNvGraphicFramePr>
            <a:graphicFrameLocks noChangeAspect="1"/>
          </p:cNvGraphicFramePr>
          <p:nvPr/>
        </p:nvGraphicFramePr>
        <p:xfrm>
          <a:off x="684213" y="5229225"/>
          <a:ext cx="1439862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Формула" r:id="rId10" imgW="876300" imgH="419100" progId="Equation.3">
                  <p:embed/>
                </p:oleObj>
              </mc:Choice>
              <mc:Fallback>
                <p:oleObj name="Формула" r:id="rId10" imgW="8763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5229225"/>
                        <a:ext cx="1439862" cy="688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51" name="Rectangle 15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52" name="Object 16"/>
          <p:cNvGraphicFramePr>
            <a:graphicFrameLocks noChangeAspect="1"/>
          </p:cNvGraphicFramePr>
          <p:nvPr/>
        </p:nvGraphicFramePr>
        <p:xfrm>
          <a:off x="4787900" y="3716338"/>
          <a:ext cx="2305050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7" name="Формула" r:id="rId12" imgW="1435100" imgH="419100" progId="Equation.3">
                  <p:embed/>
                </p:oleObj>
              </mc:Choice>
              <mc:Fallback>
                <p:oleObj name="Формула" r:id="rId12" imgW="14351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3716338"/>
                        <a:ext cx="2305050" cy="671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53" name="Rectangle 17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54" name="Object 18"/>
          <p:cNvGraphicFramePr>
            <a:graphicFrameLocks noChangeAspect="1"/>
          </p:cNvGraphicFramePr>
          <p:nvPr/>
        </p:nvGraphicFramePr>
        <p:xfrm>
          <a:off x="4787900" y="4437063"/>
          <a:ext cx="1079500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8" name="Формула" r:id="rId14" imgW="583947" imgH="241195" progId="Equation.3">
                  <p:embed/>
                </p:oleObj>
              </mc:Choice>
              <mc:Fallback>
                <p:oleObj name="Формула" r:id="rId14" imgW="583947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4437063"/>
                        <a:ext cx="1079500" cy="441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55" name="Text Box 19"/>
          <p:cNvSpPr txBox="1">
            <a:spLocks noChangeArrowheads="1"/>
          </p:cNvSpPr>
          <p:nvPr/>
        </p:nvSpPr>
        <p:spPr bwMode="auto">
          <a:xfrm>
            <a:off x="4767263" y="4960938"/>
            <a:ext cx="3821112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Необходим пересчет величины </a:t>
            </a:r>
          </a:p>
          <a:p>
            <a:r>
              <a:rPr lang="ru-RU">
                <a:cs typeface="Arial" charset="0"/>
              </a:rPr>
              <a:t>на каждом шаге (меньшая</a:t>
            </a:r>
          </a:p>
          <a:p>
            <a:r>
              <a:rPr lang="ru-RU">
                <a:cs typeface="Arial" charset="0"/>
              </a:rPr>
              <a:t>вычислительная эффективность).</a:t>
            </a:r>
          </a:p>
        </p:txBody>
      </p:sp>
      <p:sp>
        <p:nvSpPr>
          <p:cNvPr id="295956" name="Rectangle 20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5957" name="Object 21"/>
          <p:cNvGraphicFramePr>
            <a:graphicFrameLocks noChangeAspect="1"/>
          </p:cNvGraphicFramePr>
          <p:nvPr/>
        </p:nvGraphicFramePr>
        <p:xfrm>
          <a:off x="8251825" y="4957763"/>
          <a:ext cx="33020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9" name="Формула" r:id="rId16" imgW="203024" imgH="215713" progId="Equation.3">
                  <p:embed/>
                </p:oleObj>
              </mc:Choice>
              <mc:Fallback>
                <p:oleObj name="Формула" r:id="rId16" imgW="203024" imgH="2157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1825" y="4957763"/>
                        <a:ext cx="330200" cy="361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428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65F6F-0EA6-4399-9467-3A6E906821EB}" type="slidenum">
              <a:rPr lang="ru-RU"/>
              <a:pPr/>
              <a:t>22</a:t>
            </a:fld>
            <a:endParaRPr lang="ru-RU"/>
          </a:p>
        </p:txBody>
      </p:sp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Исследование ошибок</a:t>
            </a:r>
          </a:p>
        </p:txBody>
      </p:sp>
      <p:pic>
        <p:nvPicPr>
          <p:cNvPr id="296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2425"/>
            <a:ext cx="3325813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3865563"/>
            <a:ext cx="32004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65" name="Rectangle 5"/>
          <p:cNvSpPr>
            <a:spLocks noChangeArrowheads="1"/>
          </p:cNvSpPr>
          <p:nvPr/>
        </p:nvSpPr>
        <p:spPr bwMode="auto">
          <a:xfrm>
            <a:off x="-2052638" y="2565400"/>
            <a:ext cx="91440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6966" name="Text Box 6"/>
          <p:cNvSpPr txBox="1">
            <a:spLocks noChangeArrowheads="1"/>
          </p:cNvSpPr>
          <p:nvPr/>
        </p:nvSpPr>
        <p:spPr bwMode="auto">
          <a:xfrm>
            <a:off x="468313" y="5589588"/>
            <a:ext cx="8496300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700">
                <a:cs typeface="Arial" charset="0"/>
              </a:rPr>
              <a:t>Gurov I., Volynsky M., Zakharov A. Evaluation of multilayer tissue in optical coherence tomography by the extended Kalman filtering method // Proc. SPIE. 2007. V. 6734. 67341P.</a:t>
            </a:r>
          </a:p>
        </p:txBody>
      </p:sp>
      <p:pic>
        <p:nvPicPr>
          <p:cNvPr id="29696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1633538"/>
            <a:ext cx="34512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6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3725863"/>
            <a:ext cx="3513138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298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EA0A-E29F-4AB6-9511-B3B8585969EB}" type="slidenum">
              <a:rPr lang="ru-RU"/>
              <a:pPr/>
              <a:t>23</a:t>
            </a:fld>
            <a:endParaRPr lang="ru-RU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/>
              <a:t>Статистическая интерпретация оценки положения максимумов огибающей сигнала в ОКТ</a:t>
            </a:r>
          </a:p>
        </p:txBody>
      </p:sp>
      <p:pic>
        <p:nvPicPr>
          <p:cNvPr id="297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800225"/>
            <a:ext cx="8064500" cy="350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A889-308A-49E8-9F64-46B7A7E050BC}" type="slidenum">
              <a:rPr lang="ru-RU"/>
              <a:pPr/>
              <a:t>24</a:t>
            </a:fld>
            <a:endParaRPr lang="ru-RU"/>
          </a:p>
        </p:txBody>
      </p:sp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400"/>
              <a:t>Сравнение алгоритмов стохастической динамической фильтрации</a:t>
            </a:r>
          </a:p>
        </p:txBody>
      </p:sp>
      <p:sp>
        <p:nvSpPr>
          <p:cNvPr id="299011" name="Rectangle 3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6000341"/>
              </p:ext>
            </p:extLst>
          </p:nvPr>
        </p:nvGraphicFramePr>
        <p:xfrm>
          <a:off x="1035869" y="2000250"/>
          <a:ext cx="248126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8" name="Формула" r:id="rId3" imgW="1409400" imgH="279360" progId="Equation.3">
                  <p:embed/>
                </p:oleObj>
              </mc:Choice>
              <mc:Fallback>
                <p:oleObj name="Формула" r:id="rId3" imgW="140940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5869" y="2000250"/>
                        <a:ext cx="2481262" cy="4857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13" name="Rectangle 5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8552631"/>
              </p:ext>
            </p:extLst>
          </p:nvPr>
        </p:nvGraphicFramePr>
        <p:xfrm>
          <a:off x="477069" y="2538413"/>
          <a:ext cx="39592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9" name="Формула" r:id="rId5" imgW="2273300" imgH="241300" progId="Equation.3">
                  <p:embed/>
                </p:oleObj>
              </mc:Choice>
              <mc:Fallback>
                <p:oleObj name="Формула" r:id="rId5" imgW="22733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069" y="2538413"/>
                        <a:ext cx="3959225" cy="4064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15" name="Rectangle 7"/>
          <p:cNvSpPr>
            <a:spLocks noChangeArrowheads="1"/>
          </p:cNvSpPr>
          <p:nvPr/>
        </p:nvSpPr>
        <p:spPr bwMode="auto">
          <a:xfrm>
            <a:off x="467544" y="1989138"/>
            <a:ext cx="4105275" cy="122396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16" name="Text Box 8"/>
          <p:cNvSpPr txBox="1">
            <a:spLocks noChangeArrowheads="1"/>
          </p:cNvSpPr>
          <p:nvPr/>
        </p:nvSpPr>
        <p:spPr bwMode="auto">
          <a:xfrm>
            <a:off x="5280844" y="1909763"/>
            <a:ext cx="29686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Оптимальная нелинейная</a:t>
            </a:r>
          </a:p>
          <a:p>
            <a:r>
              <a:rPr lang="ru-RU">
                <a:cs typeface="Arial" charset="0"/>
              </a:rPr>
              <a:t>марковская фильтрация</a:t>
            </a:r>
          </a:p>
        </p:txBody>
      </p:sp>
      <p:sp>
        <p:nvSpPr>
          <p:cNvPr id="299017" name="Rectangle 9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1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80307"/>
              </p:ext>
            </p:extLst>
          </p:nvPr>
        </p:nvGraphicFramePr>
        <p:xfrm>
          <a:off x="5372919" y="2609850"/>
          <a:ext cx="3600450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0" name="Формула" r:id="rId7" imgW="2552700" imgH="228600" progId="Equation.3">
                  <p:embed/>
                </p:oleObj>
              </mc:Choice>
              <mc:Fallback>
                <p:oleObj name="Формула" r:id="rId7" imgW="25527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2919" y="2609850"/>
                        <a:ext cx="3600450" cy="32226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19" name="Rectangle 11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9020" name="Rectangle 12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9021" name="Rectangle 13"/>
          <p:cNvSpPr>
            <a:spLocks noChangeArrowheads="1"/>
          </p:cNvSpPr>
          <p:nvPr/>
        </p:nvSpPr>
        <p:spPr bwMode="auto">
          <a:xfrm>
            <a:off x="5301481" y="1962150"/>
            <a:ext cx="3671888" cy="172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22" name="Line 14"/>
          <p:cNvSpPr>
            <a:spLocks noChangeShapeType="1"/>
          </p:cNvSpPr>
          <p:nvPr/>
        </p:nvSpPr>
        <p:spPr bwMode="auto">
          <a:xfrm>
            <a:off x="4652194" y="2538413"/>
            <a:ext cx="504825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9023" name="Line 15"/>
          <p:cNvSpPr>
            <a:spLocks noChangeShapeType="1"/>
          </p:cNvSpPr>
          <p:nvPr/>
        </p:nvSpPr>
        <p:spPr bwMode="auto">
          <a:xfrm>
            <a:off x="2493194" y="3257550"/>
            <a:ext cx="1587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9024" name="Text Box 16"/>
          <p:cNvSpPr txBox="1">
            <a:spLocks noChangeArrowheads="1"/>
          </p:cNvSpPr>
          <p:nvPr/>
        </p:nvSpPr>
        <p:spPr bwMode="auto">
          <a:xfrm>
            <a:off x="548506" y="3762375"/>
            <a:ext cx="3394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Нелинейный фильтр Калмана</a:t>
            </a:r>
          </a:p>
        </p:txBody>
      </p:sp>
      <p:sp>
        <p:nvSpPr>
          <p:cNvPr id="299025" name="Rectangle 17"/>
          <p:cNvSpPr>
            <a:spLocks noChangeArrowheads="1"/>
          </p:cNvSpPr>
          <p:nvPr/>
        </p:nvSpPr>
        <p:spPr bwMode="auto">
          <a:xfrm>
            <a:off x="548506" y="3689350"/>
            <a:ext cx="3887788" cy="649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26" name="Text Box 18"/>
          <p:cNvSpPr txBox="1">
            <a:spLocks noChangeArrowheads="1"/>
          </p:cNvSpPr>
          <p:nvPr/>
        </p:nvSpPr>
        <p:spPr bwMode="auto">
          <a:xfrm>
            <a:off x="548506" y="4986338"/>
            <a:ext cx="3546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Расширенный фильтр Калмана</a:t>
            </a:r>
          </a:p>
          <a:p>
            <a:r>
              <a:rPr lang="ru-RU">
                <a:cs typeface="Arial" charset="0"/>
              </a:rPr>
              <a:t>(</a:t>
            </a:r>
            <a:r>
              <a:rPr lang="en-US">
                <a:cs typeface="Arial" charset="0"/>
              </a:rPr>
              <a:t>Extended Kalman filter</a:t>
            </a:r>
            <a:r>
              <a:rPr lang="ru-RU">
                <a:cs typeface="Arial" charset="0"/>
              </a:rPr>
              <a:t>)</a:t>
            </a:r>
          </a:p>
        </p:txBody>
      </p:sp>
      <p:graphicFrame>
        <p:nvGraphicFramePr>
          <p:cNvPr id="299027" name="Object 19"/>
          <p:cNvGraphicFramePr>
            <a:graphicFrameLocks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4748555"/>
              </p:ext>
            </p:extLst>
          </p:nvPr>
        </p:nvGraphicFramePr>
        <p:xfrm>
          <a:off x="1069206" y="5595938"/>
          <a:ext cx="278288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" name="Формула" r:id="rId9" imgW="1600200" imgH="215640" progId="Equation.3">
                  <p:embed/>
                </p:oleObj>
              </mc:Choice>
              <mc:Fallback>
                <p:oleObj name="Формула" r:id="rId9" imgW="16002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206" y="5595938"/>
                        <a:ext cx="2782888" cy="3984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28" name="Rectangle 20"/>
          <p:cNvSpPr>
            <a:spLocks noChangeArrowheads="1"/>
          </p:cNvSpPr>
          <p:nvPr/>
        </p:nvSpPr>
        <p:spPr bwMode="auto">
          <a:xfrm>
            <a:off x="477069" y="4986338"/>
            <a:ext cx="4103687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29" name="Line 21"/>
          <p:cNvSpPr>
            <a:spLocks noChangeShapeType="1"/>
          </p:cNvSpPr>
          <p:nvPr/>
        </p:nvSpPr>
        <p:spPr bwMode="auto">
          <a:xfrm>
            <a:off x="2493194" y="4410075"/>
            <a:ext cx="1587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9030" name="Rectangle 22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3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78161"/>
              </p:ext>
            </p:extLst>
          </p:nvPr>
        </p:nvGraphicFramePr>
        <p:xfrm>
          <a:off x="5012556" y="4697413"/>
          <a:ext cx="1439863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Формула" r:id="rId11" imgW="1040948" imgH="241195" progId="Equation.3">
                  <p:embed/>
                </p:oleObj>
              </mc:Choice>
              <mc:Fallback>
                <p:oleObj name="Формула" r:id="rId11" imgW="1040948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556" y="4697413"/>
                        <a:ext cx="1439863" cy="3302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32" name="Rectangle 2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3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528911"/>
              </p:ext>
            </p:extLst>
          </p:nvPr>
        </p:nvGraphicFramePr>
        <p:xfrm>
          <a:off x="5012556" y="4986338"/>
          <a:ext cx="1008063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3" name="Формула" r:id="rId13" imgW="685800" imgH="228600" progId="Equation.3">
                  <p:embed/>
                </p:oleObj>
              </mc:Choice>
              <mc:Fallback>
                <p:oleObj name="Формула" r:id="rId13" imgW="685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556" y="4986338"/>
                        <a:ext cx="1008063" cy="334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34" name="Rectangle 26"/>
          <p:cNvSpPr>
            <a:spLocks noChangeArrowheads="1"/>
          </p:cNvSpPr>
          <p:nvPr/>
        </p:nvSpPr>
        <p:spPr bwMode="auto">
          <a:xfrm>
            <a:off x="0" y="32813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35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6327637"/>
              </p:ext>
            </p:extLst>
          </p:nvPr>
        </p:nvGraphicFramePr>
        <p:xfrm>
          <a:off x="5012556" y="5270500"/>
          <a:ext cx="331311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Формула" r:id="rId15" imgW="2400300" imgH="292100" progId="Equation.3">
                  <p:embed/>
                </p:oleObj>
              </mc:Choice>
              <mc:Fallback>
                <p:oleObj name="Формула" r:id="rId15" imgW="2400300" imgH="292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556" y="5270500"/>
                        <a:ext cx="3313113" cy="4064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36" name="Rectangle 28"/>
          <p:cNvSpPr>
            <a:spLocks noChangeArrowheads="1"/>
          </p:cNvSpPr>
          <p:nvPr/>
        </p:nvSpPr>
        <p:spPr bwMode="auto">
          <a:xfrm>
            <a:off x="0" y="32813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9037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698192"/>
              </p:ext>
            </p:extLst>
          </p:nvPr>
        </p:nvGraphicFramePr>
        <p:xfrm>
          <a:off x="5012556" y="5634038"/>
          <a:ext cx="3889375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5" name="Формула" r:id="rId17" imgW="2768600" imgH="292100" progId="Equation.3">
                  <p:embed/>
                </p:oleObj>
              </mc:Choice>
              <mc:Fallback>
                <p:oleObj name="Формула" r:id="rId17" imgW="2768600" imgH="292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556" y="5634038"/>
                        <a:ext cx="3889375" cy="41433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9038" name="Rectangle 30"/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9040" name="Rectangle 32"/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9041" name="Rectangle 33"/>
          <p:cNvSpPr>
            <a:spLocks noChangeArrowheads="1"/>
          </p:cNvSpPr>
          <p:nvPr/>
        </p:nvSpPr>
        <p:spPr bwMode="auto">
          <a:xfrm>
            <a:off x="4868094" y="4192588"/>
            <a:ext cx="4105275" cy="1873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42" name="Text Box 34"/>
          <p:cNvSpPr txBox="1">
            <a:spLocks noChangeArrowheads="1"/>
          </p:cNvSpPr>
          <p:nvPr/>
        </p:nvSpPr>
        <p:spPr bwMode="auto">
          <a:xfrm>
            <a:off x="4868094" y="4121150"/>
            <a:ext cx="37329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dirty="0" smtClean="0">
                <a:cs typeface="Arial" charset="0"/>
              </a:rPr>
              <a:t>Сигма-точечный </a:t>
            </a:r>
            <a:r>
              <a:rPr lang="ru-RU" dirty="0">
                <a:cs typeface="Arial" charset="0"/>
              </a:rPr>
              <a:t>фильтр </a:t>
            </a:r>
            <a:r>
              <a:rPr lang="ru-RU" dirty="0" err="1">
                <a:cs typeface="Arial" charset="0"/>
              </a:rPr>
              <a:t>Калмана</a:t>
            </a:r>
            <a:endParaRPr lang="ru-RU" dirty="0">
              <a:cs typeface="Arial" charset="0"/>
            </a:endParaRPr>
          </a:p>
          <a:p>
            <a:r>
              <a:rPr lang="ru-RU" dirty="0">
                <a:cs typeface="Arial" charset="0"/>
              </a:rPr>
              <a:t>(</a:t>
            </a:r>
            <a:r>
              <a:rPr lang="en-US" dirty="0">
                <a:cs typeface="Arial" charset="0"/>
              </a:rPr>
              <a:t>Unscented </a:t>
            </a:r>
            <a:r>
              <a:rPr lang="en-US" dirty="0" err="1">
                <a:cs typeface="Arial" charset="0"/>
              </a:rPr>
              <a:t>Kalman</a:t>
            </a:r>
            <a:r>
              <a:rPr lang="en-US" dirty="0">
                <a:cs typeface="Arial" charset="0"/>
              </a:rPr>
              <a:t> filter</a:t>
            </a:r>
            <a:r>
              <a:rPr lang="ru-RU" dirty="0">
                <a:cs typeface="Arial" charset="0"/>
              </a:rPr>
              <a:t>)</a:t>
            </a:r>
          </a:p>
        </p:txBody>
      </p:sp>
      <p:sp>
        <p:nvSpPr>
          <p:cNvPr id="299043" name="Rectangle 35"/>
          <p:cNvSpPr>
            <a:spLocks noChangeArrowheads="1"/>
          </p:cNvSpPr>
          <p:nvPr/>
        </p:nvSpPr>
        <p:spPr bwMode="auto">
          <a:xfrm>
            <a:off x="4868094" y="4192588"/>
            <a:ext cx="4105275" cy="1873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9044" name="Line 36"/>
          <p:cNvSpPr>
            <a:spLocks noChangeShapeType="1"/>
          </p:cNvSpPr>
          <p:nvPr/>
        </p:nvSpPr>
        <p:spPr bwMode="auto">
          <a:xfrm>
            <a:off x="4509319" y="3905250"/>
            <a:ext cx="237648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5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CFBB2-C166-458A-A721-7BCF6C7CE77A}" type="slidenum">
              <a:rPr lang="ru-RU"/>
              <a:pPr/>
              <a:t>25</a:t>
            </a:fld>
            <a:endParaRPr lang="ru-RU"/>
          </a:p>
        </p:txBody>
      </p:sp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74638"/>
            <a:ext cx="8219256" cy="777875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Экспериментальная апробация: слоистые объекты</a:t>
            </a:r>
          </a:p>
        </p:txBody>
      </p:sp>
      <p:pic>
        <p:nvPicPr>
          <p:cNvPr id="3031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508500"/>
            <a:ext cx="5689600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31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889250"/>
            <a:ext cx="5400675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310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1196975"/>
            <a:ext cx="2951162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3110" name="Text Box 6"/>
          <p:cNvSpPr txBox="1">
            <a:spLocks noChangeArrowheads="1"/>
          </p:cNvSpPr>
          <p:nvPr/>
        </p:nvSpPr>
        <p:spPr bwMode="auto">
          <a:xfrm>
            <a:off x="3348038" y="2565400"/>
            <a:ext cx="2952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Исходные данные</a:t>
            </a:r>
          </a:p>
        </p:txBody>
      </p:sp>
      <p:sp>
        <p:nvSpPr>
          <p:cNvPr id="303111" name="Text Box 7"/>
          <p:cNvSpPr txBox="1">
            <a:spLocks noChangeArrowheads="1"/>
          </p:cNvSpPr>
          <p:nvPr/>
        </p:nvSpPr>
        <p:spPr bwMode="auto">
          <a:xfrm>
            <a:off x="5508625" y="2565400"/>
            <a:ext cx="3168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Результат обработки (</a:t>
            </a:r>
            <a:r>
              <a:rPr lang="en-US" sz="1600">
                <a:cs typeface="Arial" charset="0"/>
              </a:rPr>
              <a:t>B-</a:t>
            </a:r>
            <a:r>
              <a:rPr lang="ru-RU" sz="1600">
                <a:cs typeface="Arial" charset="0"/>
              </a:rPr>
              <a:t>скан)</a:t>
            </a:r>
          </a:p>
        </p:txBody>
      </p:sp>
      <p:sp>
        <p:nvSpPr>
          <p:cNvPr id="303112" name="Text Box 8"/>
          <p:cNvSpPr txBox="1">
            <a:spLocks noChangeArrowheads="1"/>
          </p:cNvSpPr>
          <p:nvPr/>
        </p:nvSpPr>
        <p:spPr bwMode="auto">
          <a:xfrm>
            <a:off x="3419475" y="4129088"/>
            <a:ext cx="2952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Сигнал в А-скане</a:t>
            </a:r>
          </a:p>
        </p:txBody>
      </p:sp>
      <p:sp>
        <p:nvSpPr>
          <p:cNvPr id="303113" name="Text Box 9"/>
          <p:cNvSpPr txBox="1">
            <a:spLocks noChangeArrowheads="1"/>
          </p:cNvSpPr>
          <p:nvPr/>
        </p:nvSpPr>
        <p:spPr bwMode="auto">
          <a:xfrm>
            <a:off x="5495925" y="4143375"/>
            <a:ext cx="3276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Оценка максимумов огибающей</a:t>
            </a:r>
          </a:p>
        </p:txBody>
      </p:sp>
      <p:sp>
        <p:nvSpPr>
          <p:cNvPr id="303114" name="Rectangle 10"/>
          <p:cNvSpPr>
            <a:spLocks noChangeArrowheads="1"/>
          </p:cNvSpPr>
          <p:nvPr/>
        </p:nvSpPr>
        <p:spPr bwMode="auto">
          <a:xfrm>
            <a:off x="395288" y="1052513"/>
            <a:ext cx="8424862" cy="34559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>
              <a:solidFill>
                <a:srgbClr val="DCF305"/>
              </a:solidFill>
              <a:cs typeface="Arial" charset="0"/>
            </a:endParaRPr>
          </a:p>
        </p:txBody>
      </p:sp>
      <p:sp>
        <p:nvSpPr>
          <p:cNvPr id="303115" name="Rectangle 11"/>
          <p:cNvSpPr>
            <a:spLocks noChangeArrowheads="1"/>
          </p:cNvSpPr>
          <p:nvPr/>
        </p:nvSpPr>
        <p:spPr bwMode="auto">
          <a:xfrm>
            <a:off x="395288" y="4508500"/>
            <a:ext cx="8424862" cy="19446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>
              <a:solidFill>
                <a:srgbClr val="DCF305"/>
              </a:solidFill>
              <a:cs typeface="Arial" charset="0"/>
            </a:endParaRPr>
          </a:p>
        </p:txBody>
      </p:sp>
      <p:sp>
        <p:nvSpPr>
          <p:cNvPr id="303118" name="Text Box 14"/>
          <p:cNvSpPr txBox="1">
            <a:spLocks noChangeArrowheads="1"/>
          </p:cNvSpPr>
          <p:nvPr/>
        </p:nvSpPr>
        <p:spPr bwMode="auto">
          <a:xfrm>
            <a:off x="3348038" y="6092825"/>
            <a:ext cx="2952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Сигнал в А-скане</a:t>
            </a:r>
          </a:p>
        </p:txBody>
      </p:sp>
      <p:sp>
        <p:nvSpPr>
          <p:cNvPr id="303119" name="Text Box 15"/>
          <p:cNvSpPr txBox="1">
            <a:spLocks noChangeArrowheads="1"/>
          </p:cNvSpPr>
          <p:nvPr/>
        </p:nvSpPr>
        <p:spPr bwMode="auto">
          <a:xfrm>
            <a:off x="5580063" y="6165850"/>
            <a:ext cx="3276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cs typeface="Arial" charset="0"/>
              </a:rPr>
              <a:t>Оценка максимумов огибающей</a:t>
            </a:r>
          </a:p>
        </p:txBody>
      </p:sp>
      <p:sp>
        <p:nvSpPr>
          <p:cNvPr id="303120" name="Text Box 16"/>
          <p:cNvSpPr txBox="1">
            <a:spLocks noChangeArrowheads="1"/>
          </p:cNvSpPr>
          <p:nvPr/>
        </p:nvSpPr>
        <p:spPr bwMode="auto">
          <a:xfrm>
            <a:off x="611188" y="2133600"/>
            <a:ext cx="1423987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Объект 1.</a:t>
            </a:r>
          </a:p>
          <a:p>
            <a:r>
              <a:rPr lang="ru-RU">
                <a:cs typeface="Arial" charset="0"/>
              </a:rPr>
              <a:t>Срез крыла</a:t>
            </a:r>
          </a:p>
          <a:p>
            <a:r>
              <a:rPr lang="ru-RU">
                <a:cs typeface="Arial" charset="0"/>
              </a:rPr>
              <a:t>комара на</a:t>
            </a:r>
          </a:p>
          <a:p>
            <a:r>
              <a:rPr lang="ru-RU">
                <a:cs typeface="Arial" charset="0"/>
              </a:rPr>
              <a:t>покровном</a:t>
            </a:r>
          </a:p>
          <a:p>
            <a:r>
              <a:rPr lang="ru-RU">
                <a:cs typeface="Arial" charset="0"/>
              </a:rPr>
              <a:t>стекле</a:t>
            </a:r>
          </a:p>
        </p:txBody>
      </p:sp>
      <p:sp>
        <p:nvSpPr>
          <p:cNvPr id="303121" name="Text Box 17"/>
          <p:cNvSpPr txBox="1">
            <a:spLocks noChangeArrowheads="1"/>
          </p:cNvSpPr>
          <p:nvPr/>
        </p:nvSpPr>
        <p:spPr bwMode="auto">
          <a:xfrm>
            <a:off x="539750" y="4462463"/>
            <a:ext cx="2055813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Объект 2.</a:t>
            </a:r>
          </a:p>
          <a:p>
            <a:r>
              <a:rPr lang="ru-RU">
                <a:cs typeface="Arial" charset="0"/>
              </a:rPr>
              <a:t>Тонкая пленка</a:t>
            </a:r>
          </a:p>
          <a:p>
            <a:r>
              <a:rPr lang="ru-RU">
                <a:cs typeface="Arial" charset="0"/>
              </a:rPr>
              <a:t>оксида кремния</a:t>
            </a:r>
            <a:endParaRPr lang="en-US">
              <a:cs typeface="Arial" charset="0"/>
            </a:endParaRPr>
          </a:p>
          <a:p>
            <a:r>
              <a:rPr lang="ru-RU">
                <a:cs typeface="Arial" charset="0"/>
              </a:rPr>
              <a:t>(</a:t>
            </a:r>
            <a:r>
              <a:rPr lang="en-US">
                <a:cs typeface="Arial" charset="0"/>
              </a:rPr>
              <a:t>SiO</a:t>
            </a:r>
            <a:r>
              <a:rPr lang="en-US" baseline="-25000">
                <a:cs typeface="Arial" charset="0"/>
              </a:rPr>
              <a:t>2</a:t>
            </a:r>
            <a:r>
              <a:rPr lang="ru-RU">
                <a:cs typeface="Arial" charset="0"/>
              </a:rPr>
              <a:t>)</a:t>
            </a:r>
            <a:r>
              <a:rPr lang="en-US">
                <a:cs typeface="Arial" charset="0"/>
              </a:rPr>
              <a:t> </a:t>
            </a:r>
            <a:r>
              <a:rPr lang="ru-RU">
                <a:cs typeface="Arial" charset="0"/>
              </a:rPr>
              <a:t>на подлож-</a:t>
            </a:r>
          </a:p>
          <a:p>
            <a:r>
              <a:rPr lang="ru-RU">
                <a:cs typeface="Arial" charset="0"/>
              </a:rPr>
              <a:t>ке из монокрис-</a:t>
            </a:r>
          </a:p>
          <a:p>
            <a:r>
              <a:rPr lang="ru-RU">
                <a:cs typeface="Arial" charset="0"/>
              </a:rPr>
              <a:t>таллического</a:t>
            </a:r>
          </a:p>
          <a:p>
            <a:r>
              <a:rPr lang="ru-RU">
                <a:cs typeface="Arial" charset="0"/>
              </a:rPr>
              <a:t>Кремния (</a:t>
            </a:r>
            <a:r>
              <a:rPr lang="en-US">
                <a:cs typeface="Arial" charset="0"/>
              </a:rPr>
              <a:t>Si</a:t>
            </a:r>
            <a:r>
              <a:rPr lang="ru-RU">
                <a:cs typeface="Arial" charset="0"/>
              </a:rPr>
              <a:t>)</a:t>
            </a:r>
          </a:p>
        </p:txBody>
      </p:sp>
      <p:pic>
        <p:nvPicPr>
          <p:cNvPr id="303122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96975"/>
            <a:ext cx="2519362" cy="139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8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437C-3059-4EAA-BBBD-A1B3A582B1F3}" type="slidenum">
              <a:rPr lang="ru-RU"/>
              <a:pPr/>
              <a:t>26</a:t>
            </a:fld>
            <a:endParaRPr lang="ru-RU"/>
          </a:p>
        </p:txBody>
      </p:sp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/>
              <a:t>Экспериментальная апробация: цветная ОКТ</a:t>
            </a:r>
          </a:p>
        </p:txBody>
      </p:sp>
      <p:pic>
        <p:nvPicPr>
          <p:cNvPr id="305155" name="Picture 3" descr="scan_40_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843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156" name="Picture 4" descr="scan_40_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16843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157" name="Picture 5" descr="scan_40_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8" y="16843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158" name="Picture 6" descr="color_LinAEn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088" y="16843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159" name="Picture 7" descr="img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84538"/>
            <a:ext cx="3886200" cy="310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5160" name="Rectangle 8"/>
          <p:cNvSpPr>
            <a:spLocks noChangeArrowheads="1"/>
          </p:cNvSpPr>
          <p:nvPr/>
        </p:nvSpPr>
        <p:spPr bwMode="auto">
          <a:xfrm>
            <a:off x="0" y="-4873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5161" name="Rectangle 9"/>
          <p:cNvSpPr>
            <a:spLocks noChangeArrowheads="1"/>
          </p:cNvSpPr>
          <p:nvPr/>
        </p:nvSpPr>
        <p:spPr bwMode="auto">
          <a:xfrm>
            <a:off x="4437063" y="884238"/>
            <a:ext cx="269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cs typeface="Times New Roman" pitchFamily="18" charset="0"/>
              </a:rPr>
              <a:t>  </a:t>
            </a:r>
            <a:endParaRPr lang="en-US">
              <a:cs typeface="Arial" charset="0"/>
            </a:endParaRPr>
          </a:p>
        </p:txBody>
      </p:sp>
      <p:sp>
        <p:nvSpPr>
          <p:cNvPr id="305162" name="Rectangle 10"/>
          <p:cNvSpPr>
            <a:spLocks noChangeArrowheads="1"/>
          </p:cNvSpPr>
          <p:nvPr/>
        </p:nvSpPr>
        <p:spPr bwMode="auto">
          <a:xfrm>
            <a:off x="4806950" y="2843213"/>
            <a:ext cx="269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cs typeface="Times New Roman" pitchFamily="18" charset="0"/>
              </a:rPr>
              <a:t>  </a:t>
            </a:r>
            <a:endParaRPr lang="en-US">
              <a:cs typeface="Arial" charset="0"/>
            </a:endParaRPr>
          </a:p>
        </p:txBody>
      </p:sp>
      <p:sp>
        <p:nvSpPr>
          <p:cNvPr id="305163" name="Rectangle 11"/>
          <p:cNvSpPr>
            <a:spLocks noChangeArrowheads="1"/>
          </p:cNvSpPr>
          <p:nvPr/>
        </p:nvSpPr>
        <p:spPr bwMode="auto">
          <a:xfrm>
            <a:off x="4806950" y="4489450"/>
            <a:ext cx="2698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cs typeface="Times New Roman" pitchFamily="18" charset="0"/>
              </a:rPr>
              <a:t>  </a:t>
            </a:r>
            <a:endParaRPr lang="en-US">
              <a:cs typeface="Arial" charset="0"/>
            </a:endParaRPr>
          </a:p>
        </p:txBody>
      </p:sp>
      <p:sp>
        <p:nvSpPr>
          <p:cNvPr id="305164" name="Rectangle 12"/>
          <p:cNvSpPr>
            <a:spLocks noChangeArrowheads="1"/>
          </p:cNvSpPr>
          <p:nvPr/>
        </p:nvSpPr>
        <p:spPr bwMode="auto">
          <a:xfrm>
            <a:off x="0" y="5822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05165" name="Picture 13" descr="IMAG009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3284538"/>
            <a:ext cx="2362200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166" name="Picture 14" descr="IMAG009923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4808538"/>
            <a:ext cx="2362200" cy="15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69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AD16B-C0C5-404A-AC15-B3C9D02A6427}" type="slidenum">
              <a:rPr lang="ru-RU"/>
              <a:pPr/>
              <a:t>27</a:t>
            </a:fld>
            <a:endParaRPr lang="ru-RU"/>
          </a:p>
        </p:txBody>
      </p:sp>
      <p:sp>
        <p:nvSpPr>
          <p:cNvPr id="422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Спектральная ОКТ</a:t>
            </a:r>
          </a:p>
        </p:txBody>
      </p:sp>
      <p:pic>
        <p:nvPicPr>
          <p:cNvPr id="422915" name="Picture 3" descr="C:\Users\Администратор\Documents\ИТМО\Курсовая работа\Оля\Отчёт\1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28775"/>
            <a:ext cx="5329238" cy="2159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2916" name="Text Box 4"/>
          <p:cNvSpPr txBox="1">
            <a:spLocks noChangeArrowheads="1"/>
          </p:cNvSpPr>
          <p:nvPr/>
        </p:nvSpPr>
        <p:spPr bwMode="auto">
          <a:xfrm>
            <a:off x="6227763" y="1700213"/>
            <a:ext cx="26368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>
                <a:cs typeface="Arial" charset="0"/>
              </a:rPr>
              <a:t>Вариант 1: Спектральный прибор на входе</a:t>
            </a:r>
          </a:p>
        </p:txBody>
      </p:sp>
      <p:sp>
        <p:nvSpPr>
          <p:cNvPr id="422917" name="Text Box 5"/>
          <p:cNvSpPr txBox="1">
            <a:spLocks noChangeArrowheads="1"/>
          </p:cNvSpPr>
          <p:nvPr/>
        </p:nvSpPr>
        <p:spPr bwMode="auto">
          <a:xfrm>
            <a:off x="1908175" y="5229225"/>
            <a:ext cx="3017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>
                <a:cs typeface="Arial" charset="0"/>
              </a:rPr>
              <a:t>Вариант 2: </a:t>
            </a:r>
            <a:r>
              <a:rPr lang="en-US">
                <a:cs typeface="Arial" charset="0"/>
              </a:rPr>
              <a:t>Swept-source</a:t>
            </a:r>
            <a:endParaRPr lang="ru-RU">
              <a:cs typeface="Arial" charset="0"/>
            </a:endParaRPr>
          </a:p>
        </p:txBody>
      </p:sp>
      <p:pic>
        <p:nvPicPr>
          <p:cNvPr id="422918" name="Picture 6" descr="ЕХ1301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968750"/>
            <a:ext cx="376713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87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84822-F488-496C-A6AA-BD8F522093DD}" type="slidenum">
              <a:rPr lang="ru-RU"/>
              <a:pPr/>
              <a:t>28</a:t>
            </a:fld>
            <a:endParaRPr lang="ru-RU"/>
          </a:p>
        </p:txBody>
      </p:sp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Спектральная ОКТ: «проблема трех слагаемых»</a:t>
            </a:r>
          </a:p>
        </p:txBody>
      </p:sp>
      <p:sp>
        <p:nvSpPr>
          <p:cNvPr id="423939" name="Rectangle 3"/>
          <p:cNvSpPr>
            <a:spLocks noChangeArrowheads="1"/>
          </p:cNvSpPr>
          <p:nvPr/>
        </p:nvSpPr>
        <p:spPr bwMode="auto">
          <a:xfrm>
            <a:off x="0" y="2176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23940" name="Object 4"/>
          <p:cNvGraphicFramePr>
            <a:graphicFrameLocks noChangeAspect="1"/>
          </p:cNvGraphicFramePr>
          <p:nvPr/>
        </p:nvGraphicFramePr>
        <p:xfrm>
          <a:off x="658813" y="1560513"/>
          <a:ext cx="7924800" cy="357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Формула" r:id="rId3" imgW="5549900" imgH="2501900" progId="Equation.3">
                  <p:embed/>
                </p:oleObj>
              </mc:Choice>
              <mc:Fallback>
                <p:oleObj name="Формула" r:id="rId3" imgW="5549900" imgH="2501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3" y="1560513"/>
                        <a:ext cx="7924800" cy="3575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3941" name="Rectangle 5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23942" name="Object 6"/>
          <p:cNvGraphicFramePr>
            <a:graphicFrameLocks noChangeAspect="1"/>
          </p:cNvGraphicFramePr>
          <p:nvPr/>
        </p:nvGraphicFramePr>
        <p:xfrm>
          <a:off x="658813" y="5446713"/>
          <a:ext cx="81534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Формула" r:id="rId5" imgW="4648200" imgH="431800" progId="Equation.3">
                  <p:embed/>
                </p:oleObj>
              </mc:Choice>
              <mc:Fallback>
                <p:oleObj name="Формула" r:id="rId5" imgW="46482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3" y="5446713"/>
                        <a:ext cx="8153400" cy="752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3943" name="Rectangle 7"/>
          <p:cNvSpPr>
            <a:spLocks noChangeArrowheads="1"/>
          </p:cNvSpPr>
          <p:nvPr/>
        </p:nvSpPr>
        <p:spPr bwMode="auto">
          <a:xfrm>
            <a:off x="0" y="3643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23944" name="Line 8"/>
          <p:cNvSpPr>
            <a:spLocks noChangeShapeType="1"/>
          </p:cNvSpPr>
          <p:nvPr/>
        </p:nvSpPr>
        <p:spPr bwMode="auto">
          <a:xfrm>
            <a:off x="8050213" y="4913313"/>
            <a:ext cx="762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3945" name="Text Box 9"/>
          <p:cNvSpPr txBox="1">
            <a:spLocks noChangeArrowheads="1"/>
          </p:cNvSpPr>
          <p:nvPr/>
        </p:nvSpPr>
        <p:spPr bwMode="auto">
          <a:xfrm>
            <a:off x="7135813" y="4227513"/>
            <a:ext cx="1828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cs typeface="Arial" charset="0"/>
              </a:rPr>
              <a:t>Полезная составляющая</a:t>
            </a:r>
          </a:p>
        </p:txBody>
      </p:sp>
      <p:sp>
        <p:nvSpPr>
          <p:cNvPr id="423946" name="Line 10"/>
          <p:cNvSpPr>
            <a:spLocks noChangeShapeType="1"/>
          </p:cNvSpPr>
          <p:nvPr/>
        </p:nvSpPr>
        <p:spPr bwMode="auto">
          <a:xfrm>
            <a:off x="7135813" y="5370513"/>
            <a:ext cx="533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3947" name="Text Box 11"/>
          <p:cNvSpPr txBox="1">
            <a:spLocks noChangeArrowheads="1"/>
          </p:cNvSpPr>
          <p:nvPr/>
        </p:nvSpPr>
        <p:spPr bwMode="auto">
          <a:xfrm>
            <a:off x="5611813" y="4608513"/>
            <a:ext cx="18288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cs typeface="Arial" charset="0"/>
              </a:rPr>
              <a:t>Фурье-образ спектра источника</a:t>
            </a:r>
          </a:p>
        </p:txBody>
      </p:sp>
      <p:sp>
        <p:nvSpPr>
          <p:cNvPr id="423948" name="Line 12"/>
          <p:cNvSpPr>
            <a:spLocks noChangeShapeType="1"/>
          </p:cNvSpPr>
          <p:nvPr/>
        </p:nvSpPr>
        <p:spPr bwMode="auto">
          <a:xfrm flipV="1">
            <a:off x="7593013" y="5980113"/>
            <a:ext cx="914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3949" name="Text Box 13"/>
          <p:cNvSpPr txBox="1">
            <a:spLocks noChangeArrowheads="1"/>
          </p:cNvSpPr>
          <p:nvPr/>
        </p:nvSpPr>
        <p:spPr bwMode="auto">
          <a:xfrm>
            <a:off x="6891338" y="6375400"/>
            <a:ext cx="1277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>
                <a:cs typeface="Arial" charset="0"/>
              </a:rPr>
              <a:t>Проблема</a:t>
            </a:r>
          </a:p>
        </p:txBody>
      </p:sp>
    </p:spTree>
    <p:extLst>
      <p:ext uri="{BB962C8B-B14F-4D97-AF65-F5344CB8AC3E}">
        <p14:creationId xmlns:p14="http://schemas.microsoft.com/office/powerpoint/2010/main" val="153145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9DCF-9DBE-4E08-A029-D144FDF290FB}" type="slidenum">
              <a:rPr lang="ru-RU"/>
              <a:pPr/>
              <a:t>29</a:t>
            </a:fld>
            <a:endParaRPr lang="ru-RU"/>
          </a:p>
        </p:txBody>
      </p:sp>
      <p:sp>
        <p:nvSpPr>
          <p:cNvPr id="429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Преобразование Фурье в спектральной ОКТ</a:t>
            </a:r>
          </a:p>
        </p:txBody>
      </p:sp>
      <p:pic>
        <p:nvPicPr>
          <p:cNvPr id="4290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989138"/>
            <a:ext cx="7632700" cy="327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42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ED9C-5BA9-4233-9AEE-2F790A1776AA}" type="slidenum">
              <a:rPr lang="ru-RU"/>
              <a:pPr/>
              <a:t>30</a:t>
            </a:fld>
            <a:endParaRPr lang="ru-RU"/>
          </a:p>
        </p:txBody>
      </p:sp>
      <p:sp>
        <p:nvSpPr>
          <p:cNvPr id="424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Спектральная ОКТ: метод логарифмического преобразования</a:t>
            </a:r>
          </a:p>
        </p:txBody>
      </p:sp>
      <p:graphicFrame>
        <p:nvGraphicFramePr>
          <p:cNvPr id="424963" name="Object 3"/>
          <p:cNvGraphicFramePr>
            <a:graphicFrameLocks noChangeAspect="1"/>
          </p:cNvGraphicFramePr>
          <p:nvPr/>
        </p:nvGraphicFramePr>
        <p:xfrm>
          <a:off x="679450" y="1600200"/>
          <a:ext cx="25146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name="Формула" r:id="rId3" imgW="1993900" imgH="533400" progId="Equation.3">
                  <p:embed/>
                </p:oleObj>
              </mc:Choice>
              <mc:Fallback>
                <p:oleObj name="Формула" r:id="rId3" imgW="1993900" imgH="533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450" y="1600200"/>
                        <a:ext cx="2514600" cy="67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4964" name="Object 4"/>
          <p:cNvGraphicFramePr>
            <a:graphicFrameLocks noChangeAspect="1"/>
          </p:cNvGraphicFramePr>
          <p:nvPr/>
        </p:nvGraphicFramePr>
        <p:xfrm>
          <a:off x="679450" y="2819400"/>
          <a:ext cx="66294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name="Формула" r:id="rId5" imgW="4953000" imgH="228600" progId="Equation.3">
                  <p:embed/>
                </p:oleObj>
              </mc:Choice>
              <mc:Fallback>
                <p:oleObj name="Формула" r:id="rId5" imgW="49530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450" y="2819400"/>
                        <a:ext cx="66294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4965" name="AutoShape 5"/>
          <p:cNvSpPr>
            <a:spLocks noChangeArrowheads="1"/>
          </p:cNvSpPr>
          <p:nvPr/>
        </p:nvSpPr>
        <p:spPr bwMode="auto">
          <a:xfrm rot="5400000">
            <a:off x="1874838" y="2233612"/>
            <a:ext cx="533400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24966" name="Text Box 6"/>
          <p:cNvSpPr txBox="1">
            <a:spLocks noChangeArrowheads="1"/>
          </p:cNvSpPr>
          <p:nvPr/>
        </p:nvSpPr>
        <p:spPr bwMode="auto">
          <a:xfrm>
            <a:off x="679450" y="3352800"/>
            <a:ext cx="4419600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400">
                <a:latin typeface="Courier New" pitchFamily="49" charset="0"/>
                <a:cs typeface="Arial" charset="0"/>
              </a:rPr>
              <a:t>Дано: Массив значений интенсивности </a:t>
            </a:r>
            <a:r>
              <a:rPr lang="en-US" sz="1400">
                <a:latin typeface="Courier New" pitchFamily="49" charset="0"/>
                <a:cs typeface="Arial" charset="0"/>
              </a:rPr>
              <a:t>S</a:t>
            </a:r>
            <a:r>
              <a:rPr lang="ru-RU" sz="1400" i="1">
                <a:latin typeface="Courier New" pitchFamily="49" charset="0"/>
                <a:cs typeface="Arial" charset="0"/>
              </a:rPr>
              <a:t>.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1: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solidFill>
                  <a:srgbClr val="0000CC"/>
                </a:solidFill>
                <a:latin typeface="Courier New" pitchFamily="49" charset="0"/>
                <a:cs typeface="Arial" charset="0"/>
              </a:rPr>
              <a:t>for</a:t>
            </a:r>
            <a:r>
              <a:rPr lang="en-US" sz="1400">
                <a:latin typeface="Courier New" pitchFamily="49" charset="0"/>
                <a:cs typeface="Arial" charset="0"/>
              </a:rPr>
              <a:t> z = 0..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length</a:t>
            </a:r>
            <a:r>
              <a:rPr lang="en-US" sz="1400">
                <a:latin typeface="Courier New" pitchFamily="49" charset="0"/>
                <a:cs typeface="Arial" charset="0"/>
              </a:rPr>
              <a:t>(S)-1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2: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latin typeface="Courier New" pitchFamily="49" charset="0"/>
                <a:cs typeface="Arial" charset="0"/>
              </a:rPr>
              <a:t>logS</a:t>
            </a:r>
            <a:r>
              <a:rPr lang="en-US" sz="1400" baseline="-25000">
                <a:latin typeface="Courier New" pitchFamily="49" charset="0"/>
                <a:cs typeface="Arial" charset="0"/>
              </a:rPr>
              <a:t>z</a:t>
            </a:r>
            <a:r>
              <a:rPr lang="en-US" sz="1400">
                <a:latin typeface="Courier New" pitchFamily="49" charset="0"/>
                <a:cs typeface="Arial" charset="0"/>
              </a:rPr>
              <a:t> &lt;- 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log</a:t>
            </a:r>
            <a:r>
              <a:rPr lang="en-US" sz="1400">
                <a:latin typeface="Courier New" pitchFamily="49" charset="0"/>
                <a:cs typeface="Arial" charset="0"/>
              </a:rPr>
              <a:t>(S</a:t>
            </a:r>
            <a:r>
              <a:rPr lang="en-US" sz="1400" baseline="-25000">
                <a:latin typeface="Courier New" pitchFamily="49" charset="0"/>
                <a:cs typeface="Arial" charset="0"/>
              </a:rPr>
              <a:t>z</a:t>
            </a:r>
            <a:r>
              <a:rPr lang="en-US" sz="1400">
                <a:latin typeface="Courier New" pitchFamily="49" charset="0"/>
                <a:cs typeface="Arial" charset="0"/>
              </a:rPr>
              <a:t>)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3: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latin typeface="Courier New" pitchFamily="49" charset="0"/>
                <a:cs typeface="Arial" charset="0"/>
              </a:rPr>
              <a:t>invLogS &lt;- 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IFFT</a:t>
            </a:r>
            <a:r>
              <a:rPr lang="en-US" sz="1400">
                <a:latin typeface="Courier New" pitchFamily="49" charset="0"/>
                <a:cs typeface="Arial" charset="0"/>
              </a:rPr>
              <a:t>(logS)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4: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solidFill>
                  <a:srgbClr val="0000CC"/>
                </a:solidFill>
                <a:latin typeface="Courier New" pitchFamily="49" charset="0"/>
                <a:cs typeface="Arial" charset="0"/>
              </a:rPr>
              <a:t>for</a:t>
            </a:r>
            <a:r>
              <a:rPr lang="en-US" sz="1400">
                <a:latin typeface="Courier New" pitchFamily="49" charset="0"/>
                <a:cs typeface="Arial" charset="0"/>
              </a:rPr>
              <a:t> z = 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length</a:t>
            </a:r>
            <a:r>
              <a:rPr lang="en-US" sz="1400">
                <a:latin typeface="Courier New" pitchFamily="49" charset="0"/>
                <a:cs typeface="Arial" charset="0"/>
              </a:rPr>
              <a:t>(S)/2..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length</a:t>
            </a:r>
            <a:r>
              <a:rPr lang="en-US" sz="1400">
                <a:latin typeface="Courier New" pitchFamily="49" charset="0"/>
                <a:cs typeface="Arial" charset="0"/>
              </a:rPr>
              <a:t>(S)-1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5: </a:t>
            </a:r>
            <a:r>
              <a:rPr lang="ru-RU" sz="1400">
                <a:latin typeface="Courier New" pitchFamily="49" charset="0"/>
                <a:cs typeface="Arial" charset="0"/>
              </a:rPr>
              <a:t>   </a:t>
            </a:r>
            <a:r>
              <a:rPr lang="en-US" sz="1400">
                <a:latin typeface="Courier New" pitchFamily="49" charset="0"/>
                <a:cs typeface="Arial" charset="0"/>
              </a:rPr>
              <a:t>invLogS</a:t>
            </a:r>
            <a:r>
              <a:rPr lang="en-US" sz="1400" baseline="-25000">
                <a:latin typeface="Courier New" pitchFamily="49" charset="0"/>
                <a:cs typeface="Arial" charset="0"/>
              </a:rPr>
              <a:t>z</a:t>
            </a:r>
            <a:r>
              <a:rPr lang="en-US" sz="1400">
                <a:latin typeface="Courier New" pitchFamily="49" charset="0"/>
                <a:cs typeface="Arial" charset="0"/>
              </a:rPr>
              <a:t> &lt;- 0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sv-SE" sz="1400">
                <a:latin typeface="Courier New" pitchFamily="49" charset="0"/>
                <a:cs typeface="Arial" charset="0"/>
              </a:rPr>
              <a:t>6: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sv-SE" sz="1400">
                <a:latin typeface="Courier New" pitchFamily="49" charset="0"/>
                <a:cs typeface="Arial" charset="0"/>
              </a:rPr>
              <a:t>logA &lt;- </a:t>
            </a:r>
            <a:r>
              <a:rPr lang="sv-SE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FFT</a:t>
            </a:r>
            <a:r>
              <a:rPr lang="sv-SE" sz="1400">
                <a:latin typeface="Courier New" pitchFamily="49" charset="0"/>
                <a:cs typeface="Arial" charset="0"/>
              </a:rPr>
              <a:t>(invLogS)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n-US" sz="1400">
                <a:latin typeface="Courier New" pitchFamily="49" charset="0"/>
                <a:cs typeface="Arial" charset="0"/>
              </a:rPr>
              <a:t>7: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solidFill>
                  <a:srgbClr val="0000CC"/>
                </a:solidFill>
                <a:latin typeface="Courier New" pitchFamily="49" charset="0"/>
                <a:cs typeface="Arial" charset="0"/>
              </a:rPr>
              <a:t>for</a:t>
            </a:r>
            <a:r>
              <a:rPr lang="en-US" sz="1400">
                <a:latin typeface="Courier New" pitchFamily="49" charset="0"/>
                <a:cs typeface="Arial" charset="0"/>
              </a:rPr>
              <a:t> z = 0..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length</a:t>
            </a:r>
            <a:r>
              <a:rPr lang="en-US" sz="1400">
                <a:latin typeface="Courier New" pitchFamily="49" charset="0"/>
                <a:cs typeface="Arial" charset="0"/>
              </a:rPr>
              <a:t>(logA)-1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s-ES_tradnl" sz="1400">
                <a:latin typeface="Courier New" pitchFamily="49" charset="0"/>
                <a:cs typeface="Arial" charset="0"/>
              </a:rPr>
              <a:t>8: </a:t>
            </a:r>
            <a:r>
              <a:rPr lang="ru-RU" sz="1400">
                <a:latin typeface="Courier New" pitchFamily="49" charset="0"/>
                <a:cs typeface="Arial" charset="0"/>
              </a:rPr>
              <a:t>   </a:t>
            </a:r>
            <a:r>
              <a:rPr lang="es-ES_tradnl" sz="1400">
                <a:latin typeface="Courier New" pitchFamily="49" charset="0"/>
                <a:cs typeface="Arial" charset="0"/>
              </a:rPr>
              <a:t>Az &lt;- </a:t>
            </a:r>
            <a:r>
              <a:rPr lang="es-ES_tradnl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exp</a:t>
            </a:r>
            <a:r>
              <a:rPr lang="es-ES_tradnl" sz="1400">
                <a:latin typeface="Courier New" pitchFamily="49" charset="0"/>
                <a:cs typeface="Arial" charset="0"/>
              </a:rPr>
              <a:t>(logA</a:t>
            </a:r>
            <a:r>
              <a:rPr lang="es-ES_tradnl" sz="1400" baseline="-25000">
                <a:latin typeface="Courier New" pitchFamily="49" charset="0"/>
                <a:cs typeface="Arial" charset="0"/>
              </a:rPr>
              <a:t>z</a:t>
            </a:r>
            <a:r>
              <a:rPr lang="es-ES_tradnl" sz="1400">
                <a:latin typeface="Courier New" pitchFamily="49" charset="0"/>
                <a:cs typeface="Arial" charset="0"/>
              </a:rPr>
              <a:t>)-1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es-ES" sz="1400">
                <a:latin typeface="Courier New" pitchFamily="49" charset="0"/>
                <a:cs typeface="Arial" charset="0"/>
              </a:rPr>
              <a:t>9: </a:t>
            </a:r>
            <a:r>
              <a:rPr lang="ru-RU" sz="1400">
                <a:latin typeface="Courier New" pitchFamily="49" charset="0"/>
                <a:cs typeface="Arial" charset="0"/>
              </a:rPr>
              <a:t> </a:t>
            </a:r>
            <a:r>
              <a:rPr lang="es-ES" sz="1400">
                <a:latin typeface="Courier New" pitchFamily="49" charset="0"/>
                <a:cs typeface="Arial" charset="0"/>
              </a:rPr>
              <a:t>r &lt;- </a:t>
            </a:r>
            <a:r>
              <a:rPr lang="es-E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IFFT</a:t>
            </a:r>
            <a:r>
              <a:rPr lang="es-ES" sz="1400">
                <a:latin typeface="Courier New" pitchFamily="49" charset="0"/>
                <a:cs typeface="Arial" charset="0"/>
              </a:rPr>
              <a:t>(A)</a:t>
            </a:r>
            <a:endParaRPr lang="ru-RU" sz="1400">
              <a:latin typeface="Courier New" pitchFamily="49" charset="0"/>
              <a:cs typeface="Arial" charset="0"/>
            </a:endParaRPr>
          </a:p>
          <a:p>
            <a:r>
              <a:rPr lang="ru-RU" sz="1400">
                <a:latin typeface="Courier New" pitchFamily="49" charset="0"/>
                <a:cs typeface="Arial" charset="0"/>
              </a:rPr>
              <a:t>10: </a:t>
            </a:r>
            <a:r>
              <a:rPr lang="en-US" sz="1400">
                <a:solidFill>
                  <a:srgbClr val="0000CC"/>
                </a:solidFill>
                <a:latin typeface="Courier New" pitchFamily="49" charset="0"/>
                <a:cs typeface="Arial" charset="0"/>
              </a:rPr>
              <a:t>return</a:t>
            </a:r>
            <a:r>
              <a:rPr lang="en-US" sz="1400">
                <a:latin typeface="Courier New" pitchFamily="49" charset="0"/>
                <a:cs typeface="Arial" charset="0"/>
              </a:rPr>
              <a:t> </a:t>
            </a:r>
            <a:r>
              <a:rPr lang="en-US" sz="1400">
                <a:solidFill>
                  <a:srgbClr val="A50021"/>
                </a:solidFill>
                <a:latin typeface="Courier New" pitchFamily="49" charset="0"/>
                <a:cs typeface="Arial" charset="0"/>
              </a:rPr>
              <a:t>Re</a:t>
            </a:r>
            <a:r>
              <a:rPr lang="ru-RU" sz="1400">
                <a:latin typeface="Courier New" pitchFamily="49" charset="0"/>
                <a:cs typeface="Arial" charset="0"/>
              </a:rPr>
              <a:t>(</a:t>
            </a:r>
            <a:r>
              <a:rPr lang="en-US" sz="1400">
                <a:latin typeface="Courier New" pitchFamily="49" charset="0"/>
                <a:cs typeface="Arial" charset="0"/>
              </a:rPr>
              <a:t>r</a:t>
            </a:r>
            <a:r>
              <a:rPr lang="ru-RU" sz="1400">
                <a:latin typeface="Courier New" pitchFamily="49" charset="0"/>
                <a:cs typeface="Arial" charset="0"/>
              </a:rPr>
              <a:t>)</a:t>
            </a:r>
          </a:p>
        </p:txBody>
      </p:sp>
      <p:sp>
        <p:nvSpPr>
          <p:cNvPr id="424967" name="Rectangle 7"/>
          <p:cNvSpPr>
            <a:spLocks noChangeArrowheads="1"/>
          </p:cNvSpPr>
          <p:nvPr/>
        </p:nvSpPr>
        <p:spPr bwMode="auto">
          <a:xfrm>
            <a:off x="0" y="2095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24968" name="Object 8"/>
          <p:cNvGraphicFramePr>
            <a:graphicFrameLocks noChangeAspect="1"/>
          </p:cNvGraphicFramePr>
          <p:nvPr/>
        </p:nvGraphicFramePr>
        <p:xfrm>
          <a:off x="4524375" y="3328988"/>
          <a:ext cx="4543425" cy="253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Диаграмма" r:id="rId7" imgW="4771898" imgH="2657543" progId="Excel.Chart.8">
                  <p:embed/>
                </p:oleObj>
              </mc:Choice>
              <mc:Fallback>
                <p:oleObj name="Диаграмма" r:id="rId7" imgW="4771898" imgH="2657543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375" y="3328988"/>
                        <a:ext cx="4543425" cy="253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521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2363A-B9C3-4CD7-A4CD-E7C275249626}" type="slidenum">
              <a:rPr lang="ru-RU"/>
              <a:pPr/>
              <a:t>31</a:t>
            </a:fld>
            <a:endParaRPr lang="ru-RU"/>
          </a:p>
        </p:txBody>
      </p:sp>
      <p:sp>
        <p:nvSpPr>
          <p:cNvPr id="390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800"/>
              <a:t>Эквидистантность спектральных компонент: передискретизация</a:t>
            </a:r>
          </a:p>
        </p:txBody>
      </p:sp>
      <p:pic>
        <p:nvPicPr>
          <p:cNvPr id="390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87513"/>
            <a:ext cx="7129462" cy="440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0803-E076-4200-AC78-35822C11196F}" type="slidenum">
              <a:rPr lang="ru-RU"/>
              <a:pPr/>
              <a:t>32</a:t>
            </a:fld>
            <a:endParaRPr lang="ru-RU"/>
          </a:p>
        </p:txBody>
      </p:sp>
      <p:pic>
        <p:nvPicPr>
          <p:cNvPr id="340994" name="Picture 2" descr="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7338"/>
            <a:ext cx="3890962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0995" name="Rectangle 3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715250" cy="612775"/>
          </a:xfrm>
        </p:spPr>
        <p:txBody>
          <a:bodyPr>
            <a:normAutofit fontScale="90000"/>
          </a:bodyPr>
          <a:lstStyle/>
          <a:p>
            <a:r>
              <a:rPr lang="ru-RU" sz="3800" dirty="0" err="1"/>
              <a:t>Передискретизация</a:t>
            </a:r>
            <a:r>
              <a:rPr lang="ru-RU" sz="3800" dirty="0"/>
              <a:t>: экспериментальная апробация</a:t>
            </a:r>
          </a:p>
        </p:txBody>
      </p:sp>
      <p:pic>
        <p:nvPicPr>
          <p:cNvPr id="340996" name="Picture 4" descr="Image345x396No01-  0mod_con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00213"/>
            <a:ext cx="3765550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0997" name="Text Box 5"/>
          <p:cNvSpPr txBox="1">
            <a:spLocks noChangeArrowheads="1"/>
          </p:cNvSpPr>
          <p:nvPr/>
        </p:nvSpPr>
        <p:spPr bwMode="auto">
          <a:xfrm>
            <a:off x="4932363" y="6021388"/>
            <a:ext cx="328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После коррекции</a:t>
            </a:r>
          </a:p>
        </p:txBody>
      </p:sp>
      <p:sp>
        <p:nvSpPr>
          <p:cNvPr id="340998" name="Text Box 6"/>
          <p:cNvSpPr txBox="1">
            <a:spLocks noChangeArrowheads="1"/>
          </p:cNvSpPr>
          <p:nvPr/>
        </p:nvSpPr>
        <p:spPr bwMode="auto">
          <a:xfrm>
            <a:off x="827088" y="6021388"/>
            <a:ext cx="328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До коррекции</a:t>
            </a:r>
          </a:p>
        </p:txBody>
      </p:sp>
    </p:spTree>
    <p:extLst>
      <p:ext uri="{BB962C8B-B14F-4D97-AF65-F5344CB8AC3E}">
        <p14:creationId xmlns:p14="http://schemas.microsoft.com/office/powerpoint/2010/main" val="138756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F1959-1E6B-48B3-BDD9-9C1308483146}" type="slidenum">
              <a:rPr lang="ru-RU" altLang="en-US"/>
              <a:pPr/>
              <a:t>33</a:t>
            </a:fld>
            <a:endParaRPr lang="ru-RU" alt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The Kalman filtering algorithm for spectral data processing</a:t>
            </a:r>
            <a:endParaRPr lang="ru-RU" sz="380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4427538" y="2781300"/>
          <a:ext cx="202565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Формула" r:id="rId3" imgW="2031840" imgH="266400" progId="Equation.3">
                  <p:embed/>
                </p:oleObj>
              </mc:Choice>
              <mc:Fallback>
                <p:oleObj name="Формула" r:id="rId3" imgW="203184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2781300"/>
                        <a:ext cx="202565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3524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1908175" y="3933825"/>
          <a:ext cx="1516063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2" name="Формула" r:id="rId5" imgW="1511280" imgH="266400" progId="Equation.3">
                  <p:embed/>
                </p:oleObj>
              </mc:Choice>
              <mc:Fallback>
                <p:oleObj name="Формула" r:id="rId5" imgW="15112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3933825"/>
                        <a:ext cx="1516063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3519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908175" y="4437063"/>
          <a:ext cx="337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3" name="Формула" r:id="rId7" imgW="3377880" imgH="266400" progId="Equation.3">
                  <p:embed/>
                </p:oleObj>
              </mc:Choice>
              <mc:Fallback>
                <p:oleObj name="Формула" r:id="rId7" imgW="33778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4437063"/>
                        <a:ext cx="33782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3524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21" name="Object 13"/>
          <p:cNvGraphicFramePr>
            <a:graphicFrameLocks noChangeAspect="1"/>
          </p:cNvGraphicFramePr>
          <p:nvPr/>
        </p:nvGraphicFramePr>
        <p:xfrm>
          <a:off x="1908175" y="4868863"/>
          <a:ext cx="1300163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Формула" r:id="rId9" imgW="1295280" imgH="291960" progId="Equation.3">
                  <p:embed/>
                </p:oleObj>
              </mc:Choice>
              <mc:Fallback>
                <p:oleObj name="Формула" r:id="rId9" imgW="1295280" imgH="291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4868863"/>
                        <a:ext cx="1300163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3524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24" name="Object 16"/>
          <p:cNvGraphicFramePr>
            <a:graphicFrameLocks noChangeAspect="1"/>
          </p:cNvGraphicFramePr>
          <p:nvPr/>
        </p:nvGraphicFramePr>
        <p:xfrm>
          <a:off x="1908175" y="5229225"/>
          <a:ext cx="2819400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5" name="Формула" r:id="rId11" imgW="2819160" imgH="380880" progId="Equation.3">
                  <p:embed/>
                </p:oleObj>
              </mc:Choice>
              <mc:Fallback>
                <p:oleObj name="Формула" r:id="rId11" imgW="281916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5229225"/>
                        <a:ext cx="2819400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0" y="3538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3624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31" name="Rectangle 23"/>
          <p:cNvSpPr>
            <a:spLocks noChangeArrowheads="1"/>
          </p:cNvSpPr>
          <p:nvPr/>
        </p:nvSpPr>
        <p:spPr bwMode="auto">
          <a:xfrm>
            <a:off x="0" y="33575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32" name="Rectangle 24"/>
          <p:cNvSpPr>
            <a:spLocks noChangeArrowheads="1"/>
          </p:cNvSpPr>
          <p:nvPr/>
        </p:nvSpPr>
        <p:spPr bwMode="auto">
          <a:xfrm>
            <a:off x="0" y="3519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37" name="Rectangle 29"/>
          <p:cNvSpPr>
            <a:spLocks noChangeArrowheads="1"/>
          </p:cNvSpPr>
          <p:nvPr/>
        </p:nvSpPr>
        <p:spPr bwMode="auto">
          <a:xfrm>
            <a:off x="0" y="3538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40" name="Rectangle 32"/>
          <p:cNvSpPr>
            <a:spLocks noChangeArrowheads="1"/>
          </p:cNvSpPr>
          <p:nvPr/>
        </p:nvSpPr>
        <p:spPr bwMode="auto">
          <a:xfrm>
            <a:off x="0" y="3538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0" y="3519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0" y="35004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468313" y="1557338"/>
            <a:ext cx="5943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>
                <a:cs typeface="Times New Roman" pitchFamily="18" charset="0"/>
              </a:rPr>
              <a:t>Suppose there is a sequence of values of </a:t>
            </a:r>
            <a:r>
              <a:rPr lang="en-US" i="1">
                <a:cs typeface="Times New Roman" pitchFamily="18" charset="0"/>
              </a:rPr>
              <a:t>A</a:t>
            </a:r>
            <a:r>
              <a:rPr lang="en-US">
                <a:cs typeface="Times New Roman" pitchFamily="18" charset="0"/>
              </a:rPr>
              <a:t>(</a:t>
            </a:r>
            <a:r>
              <a:rPr lang="en-US" i="1">
                <a:cs typeface="Times New Roman" pitchFamily="18" charset="0"/>
              </a:rPr>
              <a:t>n</a:t>
            </a:r>
            <a:r>
              <a:rPr lang="en-US">
                <a:cs typeface="Times New Roman" pitchFamily="18" charset="0"/>
              </a:rPr>
              <a:t>), </a:t>
            </a:r>
            <a:r>
              <a:rPr lang="en-US" i="1">
                <a:cs typeface="Times New Roman" pitchFamily="18" charset="0"/>
              </a:rPr>
              <a:t>n</a:t>
            </a:r>
            <a:r>
              <a:rPr lang="en-US">
                <a:cs typeface="Times New Roman" pitchFamily="18" charset="0"/>
              </a:rPr>
              <a:t>=0..</a:t>
            </a:r>
            <a:r>
              <a:rPr lang="en-US" i="1">
                <a:cs typeface="Times New Roman" pitchFamily="18" charset="0"/>
              </a:rPr>
              <a:t>N</a:t>
            </a:r>
            <a:r>
              <a:rPr lang="en-US">
                <a:cs typeface="Times New Roman" pitchFamily="18" charset="0"/>
              </a:rPr>
              <a:t>-1.</a:t>
            </a:r>
            <a:endParaRPr lang="en-US"/>
          </a:p>
        </p:txBody>
      </p:sp>
      <p:sp>
        <p:nvSpPr>
          <p:cNvPr id="17450" name="Rectangle 42"/>
          <p:cNvSpPr>
            <a:spLocks noChangeArrowheads="1"/>
          </p:cNvSpPr>
          <p:nvPr/>
        </p:nvSpPr>
        <p:spPr bwMode="auto">
          <a:xfrm>
            <a:off x="468313" y="1989138"/>
            <a:ext cx="8281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/>
              <a:t>The problem of recurrence identification of a harmonic component with fixed frequency </a:t>
            </a:r>
            <a:r>
              <a:rPr lang="en-US" i="1"/>
              <a:t>f</a:t>
            </a:r>
            <a:r>
              <a:rPr lang="en-US"/>
              <a:t> contained in this sequence is solved.</a:t>
            </a:r>
            <a:endParaRPr lang="ru-RU"/>
          </a:p>
        </p:txBody>
      </p:sp>
      <p:sp>
        <p:nvSpPr>
          <p:cNvPr id="17452" name="Rectangle 44"/>
          <p:cNvSpPr>
            <a:spLocks noChangeArrowheads="1"/>
          </p:cNvSpPr>
          <p:nvPr/>
        </p:nvSpPr>
        <p:spPr bwMode="auto">
          <a:xfrm>
            <a:off x="468313" y="2708275"/>
            <a:ext cx="4103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/>
              <a:t>The model of harmonic component:</a:t>
            </a:r>
            <a:endParaRPr lang="ru-RU"/>
          </a:p>
        </p:txBody>
      </p:sp>
      <p:sp>
        <p:nvSpPr>
          <p:cNvPr id="17455" name="Text Box 47"/>
          <p:cNvSpPr txBox="1">
            <a:spLocks noChangeArrowheads="1"/>
          </p:cNvSpPr>
          <p:nvPr/>
        </p:nvSpPr>
        <p:spPr bwMode="auto">
          <a:xfrm>
            <a:off x="468313" y="3141663"/>
            <a:ext cx="84248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Kalman filtering: prediction and correction of estimated parameter on each processing step.</a:t>
            </a:r>
            <a:endParaRPr lang="ru-RU"/>
          </a:p>
        </p:txBody>
      </p:sp>
      <p:sp>
        <p:nvSpPr>
          <p:cNvPr id="17456" name="Rectangle 48"/>
          <p:cNvSpPr>
            <a:spLocks noChangeArrowheads="1"/>
          </p:cNvSpPr>
          <p:nvPr/>
        </p:nvSpPr>
        <p:spPr bwMode="auto">
          <a:xfrm>
            <a:off x="468313" y="3860800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/>
              <a:t>Prediction:</a:t>
            </a:r>
            <a:endParaRPr lang="ru-RU"/>
          </a:p>
        </p:txBody>
      </p:sp>
      <p:sp>
        <p:nvSpPr>
          <p:cNvPr id="17457" name="Text Box 49"/>
          <p:cNvSpPr txBox="1">
            <a:spLocks noChangeArrowheads="1"/>
          </p:cNvSpPr>
          <p:nvPr/>
        </p:nvSpPr>
        <p:spPr bwMode="auto">
          <a:xfrm>
            <a:off x="5292725" y="3860800"/>
            <a:ext cx="2508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For constant amplitude</a:t>
            </a:r>
            <a:endParaRPr lang="ru-RU"/>
          </a:p>
        </p:txBody>
      </p:sp>
      <p:graphicFrame>
        <p:nvGraphicFramePr>
          <p:cNvPr id="17458" name="Object 50"/>
          <p:cNvGraphicFramePr>
            <a:graphicFrameLocks noChangeAspect="1"/>
          </p:cNvGraphicFramePr>
          <p:nvPr/>
        </p:nvGraphicFramePr>
        <p:xfrm>
          <a:off x="7812088" y="3933825"/>
          <a:ext cx="484187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Формула" r:id="rId13" imgW="482400" imgH="228600" progId="Equation.3">
                  <p:embed/>
                </p:oleObj>
              </mc:Choice>
              <mc:Fallback>
                <p:oleObj name="Формула" r:id="rId13" imgW="482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2088" y="3933825"/>
                        <a:ext cx="484187" cy="233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59" name="Rectangle 51"/>
          <p:cNvSpPr>
            <a:spLocks noChangeArrowheads="1"/>
          </p:cNvSpPr>
          <p:nvPr/>
        </p:nvSpPr>
        <p:spPr bwMode="auto">
          <a:xfrm>
            <a:off x="468313" y="4365625"/>
            <a:ext cx="1511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/>
              <a:t>Correction: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71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46630-638C-4FA3-B9CE-A9A83FB75651}" type="slidenum">
              <a:rPr lang="ru-RU" altLang="en-US"/>
              <a:pPr/>
              <a:t>34</a:t>
            </a:fld>
            <a:endParaRPr lang="ru-RU" alt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The Kalman filtering algorithm for spectral data processing</a:t>
            </a:r>
            <a:endParaRPr lang="ru-RU" sz="3800"/>
          </a:p>
        </p:txBody>
      </p:sp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611188" y="3573463"/>
          <a:ext cx="5892800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7" name="Формула" r:id="rId3" imgW="5892480" imgH="380880" progId="Equation.3">
                  <p:embed/>
                </p:oleObj>
              </mc:Choice>
              <mc:Fallback>
                <p:oleObj name="Формула" r:id="rId3" imgW="589248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573463"/>
                        <a:ext cx="5892800" cy="385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6" name="Object 6"/>
          <p:cNvGraphicFramePr>
            <a:graphicFrameLocks noChangeAspect="1"/>
          </p:cNvGraphicFramePr>
          <p:nvPr/>
        </p:nvGraphicFramePr>
        <p:xfrm>
          <a:off x="611188" y="4076700"/>
          <a:ext cx="3054350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8" name="Формула" r:id="rId5" imgW="3047760" imgH="380880" progId="Equation.3">
                  <p:embed/>
                </p:oleObj>
              </mc:Choice>
              <mc:Fallback>
                <p:oleObj name="Формула" r:id="rId5" imgW="304776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4076700"/>
                        <a:ext cx="3054350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7" name="Object 7"/>
          <p:cNvGraphicFramePr>
            <a:graphicFrameLocks noChangeAspect="1"/>
          </p:cNvGraphicFramePr>
          <p:nvPr/>
        </p:nvGraphicFramePr>
        <p:xfrm>
          <a:off x="611188" y="4581525"/>
          <a:ext cx="16002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9" name="Формула" r:id="rId7" imgW="1600200" imgH="266400" progId="Equation.3">
                  <p:embed/>
                </p:oleObj>
              </mc:Choice>
              <mc:Fallback>
                <p:oleObj name="Формула" r:id="rId7" imgW="16002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4581525"/>
                        <a:ext cx="16002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8" name="Object 8"/>
          <p:cNvGraphicFramePr>
            <a:graphicFrameLocks noChangeAspect="1"/>
          </p:cNvGraphicFramePr>
          <p:nvPr/>
        </p:nvGraphicFramePr>
        <p:xfrm>
          <a:off x="2339975" y="5516563"/>
          <a:ext cx="2806700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Формула" r:id="rId9" imgW="2806560" imgH="279360" progId="Equation.3">
                  <p:embed/>
                </p:oleObj>
              </mc:Choice>
              <mc:Fallback>
                <p:oleObj name="Формула" r:id="rId9" imgW="280656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5516563"/>
                        <a:ext cx="2806700" cy="284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9" name="Object 9"/>
          <p:cNvGraphicFramePr>
            <a:graphicFrameLocks noChangeAspect="1"/>
          </p:cNvGraphicFramePr>
          <p:nvPr/>
        </p:nvGraphicFramePr>
        <p:xfrm>
          <a:off x="1763713" y="1773238"/>
          <a:ext cx="3568700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1" name="Формула" r:id="rId11" imgW="3568680" imgH="660240" progId="Equation.3">
                  <p:embed/>
                </p:oleObj>
              </mc:Choice>
              <mc:Fallback>
                <p:oleObj name="Формула" r:id="rId11" imgW="3568680" imgH="660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1773238"/>
                        <a:ext cx="3568700" cy="655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10" name="Object 10"/>
          <p:cNvGraphicFramePr>
            <a:graphicFrameLocks noChangeAspect="1"/>
          </p:cNvGraphicFramePr>
          <p:nvPr/>
        </p:nvGraphicFramePr>
        <p:xfrm>
          <a:off x="1763713" y="2492375"/>
          <a:ext cx="15875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Формула" r:id="rId13" imgW="1587240" imgH="266400" progId="Equation.3">
                  <p:embed/>
                </p:oleObj>
              </mc:Choice>
              <mc:Fallback>
                <p:oleObj name="Формула" r:id="rId13" imgW="158724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2492375"/>
                        <a:ext cx="15875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539750" y="1844675"/>
            <a:ext cx="908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Finally:</a:t>
            </a:r>
            <a:endParaRPr lang="ru-RU"/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539750" y="2997200"/>
            <a:ext cx="697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Matrix form (for evaluation </a:t>
            </a:r>
            <a:r>
              <a:rPr lang="en-US" i="1"/>
              <a:t>N</a:t>
            </a:r>
            <a:r>
              <a:rPr lang="en-US"/>
              <a:t> harmonic component simultaneously):</a:t>
            </a:r>
            <a:endParaRPr lang="ru-RU"/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565150" y="5013325"/>
            <a:ext cx="7607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Covariance matrix of the estimate error </a:t>
            </a:r>
            <a:r>
              <a:rPr lang="en-US" b="1"/>
              <a:t>R</a:t>
            </a:r>
            <a:r>
              <a:rPr lang="en-US"/>
              <a:t> can be recalculated at each filtering step: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7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C411A-899A-49E2-9D64-48D501E85B9C}" type="slidenum">
              <a:rPr lang="ru-RU" altLang="en-US"/>
              <a:pPr/>
              <a:t>35</a:t>
            </a:fld>
            <a:endParaRPr lang="ru-RU" alt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Example of data processing in spectral interferometry</a:t>
            </a:r>
            <a:endParaRPr lang="ru-RU" sz="380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468313" y="1700213"/>
          <a:ext cx="3763962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Формула" r:id="rId3" imgW="3759120" imgH="291960" progId="Equation.3">
                  <p:embed/>
                </p:oleObj>
              </mc:Choice>
              <mc:Fallback>
                <p:oleObj name="Формула" r:id="rId3" imgW="3759120" imgH="291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00213"/>
                        <a:ext cx="3763962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3524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133600"/>
            <a:ext cx="29432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557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4500563" y="2133600"/>
          <a:ext cx="3038475" cy="174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Диаграмма" r:id="rId6" imgW="3038414" imgH="1743120" progId="Excel.Chart.8">
                  <p:embed/>
                </p:oleObj>
              </mc:Choice>
              <mc:Fallback>
                <p:oleObj name="Диаграмма" r:id="rId6" imgW="3038414" imgH="174312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3" y="2133600"/>
                        <a:ext cx="3038475" cy="174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2447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2195513" y="4275138"/>
          <a:ext cx="3105150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name="Диаграмма" r:id="rId8" imgW="3105302" imgH="1962048" progId="Excel.Chart.8">
                  <p:embed/>
                </p:oleObj>
              </mc:Choice>
              <mc:Fallback>
                <p:oleObj name="Диаграмма" r:id="rId8" imgW="3105302" imgH="196204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4275138"/>
                        <a:ext cx="3105150" cy="1962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2457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8444" name="Object 12"/>
          <p:cNvGraphicFramePr>
            <a:graphicFrameLocks noChangeAspect="1"/>
          </p:cNvGraphicFramePr>
          <p:nvPr/>
        </p:nvGraphicFramePr>
        <p:xfrm>
          <a:off x="5834063" y="4311650"/>
          <a:ext cx="3067050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Диаграмма" r:id="rId10" imgW="3067037" imgH="1905120" progId="Excel.Chart.8">
                  <p:embed/>
                </p:oleObj>
              </mc:Choice>
              <mc:Fallback>
                <p:oleObj name="Диаграмма" r:id="rId10" imgW="3067037" imgH="190512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4063" y="4311650"/>
                        <a:ext cx="3067050" cy="190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6" name="Object 14"/>
          <p:cNvGraphicFramePr>
            <a:graphicFrameLocks noChangeAspect="1"/>
          </p:cNvGraphicFramePr>
          <p:nvPr/>
        </p:nvGraphicFramePr>
        <p:xfrm>
          <a:off x="4643438" y="1700213"/>
          <a:ext cx="8509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Формула" r:id="rId12" imgW="850680" imgH="291960" progId="Equation.3">
                  <p:embed/>
                </p:oleObj>
              </mc:Choice>
              <mc:Fallback>
                <p:oleObj name="Формула" r:id="rId12" imgW="850680" imgH="291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700213"/>
                        <a:ext cx="8509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7" name="Object 15"/>
          <p:cNvGraphicFramePr>
            <a:graphicFrameLocks noChangeAspect="1"/>
          </p:cNvGraphicFramePr>
          <p:nvPr/>
        </p:nvGraphicFramePr>
        <p:xfrm>
          <a:off x="5867400" y="1700213"/>
          <a:ext cx="7747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Формула" r:id="rId14" imgW="774360" imgH="291960" progId="Equation.3">
                  <p:embed/>
                </p:oleObj>
              </mc:Choice>
              <mc:Fallback>
                <p:oleObj name="Формула" r:id="rId14" imgW="774360" imgH="291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700213"/>
                        <a:ext cx="7747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828675" y="3789363"/>
            <a:ext cx="34559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/>
              <a:t>The signal of spectral interference</a:t>
            </a:r>
            <a:r>
              <a:rPr lang="ru-RU" sz="1600"/>
              <a:t> </a:t>
            </a: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4860925" y="3716338"/>
            <a:ext cx="3189288" cy="61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/>
              <a:t>Amplitude estimates of the harmonic components</a:t>
            </a:r>
            <a:r>
              <a:rPr lang="ru-RU"/>
              <a:t> </a:t>
            </a: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250825" y="4365625"/>
            <a:ext cx="1892300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/>
              <a:t>The result of identification of the harmonic components within the frequency range [0.002, 0.3]</a:t>
            </a:r>
            <a:r>
              <a:rPr lang="ru-RU" sz="1600"/>
              <a:t> </a:t>
            </a:r>
          </a:p>
        </p:txBody>
      </p:sp>
      <p:sp>
        <p:nvSpPr>
          <p:cNvPr id="18451" name="Oval 19"/>
          <p:cNvSpPr>
            <a:spLocks noChangeArrowheads="1"/>
          </p:cNvSpPr>
          <p:nvPr/>
        </p:nvSpPr>
        <p:spPr bwMode="auto">
          <a:xfrm>
            <a:off x="3419475" y="4941888"/>
            <a:ext cx="431800" cy="11509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52" name="AutoShape 20"/>
          <p:cNvSpPr>
            <a:spLocks noChangeArrowheads="1"/>
          </p:cNvSpPr>
          <p:nvPr/>
        </p:nvSpPr>
        <p:spPr bwMode="auto">
          <a:xfrm rot="-564188">
            <a:off x="3995738" y="4941888"/>
            <a:ext cx="1584325" cy="503237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53" name="Oval 21"/>
          <p:cNvSpPr>
            <a:spLocks noChangeArrowheads="1"/>
          </p:cNvSpPr>
          <p:nvPr/>
        </p:nvSpPr>
        <p:spPr bwMode="auto">
          <a:xfrm>
            <a:off x="3419475" y="4941888"/>
            <a:ext cx="431800" cy="11509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54" name="AutoShape 22"/>
          <p:cNvSpPr>
            <a:spLocks noChangeArrowheads="1"/>
          </p:cNvSpPr>
          <p:nvPr/>
        </p:nvSpPr>
        <p:spPr bwMode="auto">
          <a:xfrm rot="-564188">
            <a:off x="3995738" y="4941888"/>
            <a:ext cx="1584325" cy="503237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18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18444" grpId="0"/>
      <p:bldP spid="18451" grpId="0" animBg="1"/>
      <p:bldP spid="18452" grpId="0" animBg="1"/>
      <p:bldP spid="18453" grpId="0" animBg="1"/>
      <p:bldP spid="1845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E1DB-E8FA-4571-B98A-A97B6845473C}" type="slidenum">
              <a:rPr lang="ru-RU" altLang="en-US"/>
              <a:pPr/>
              <a:t>36</a:t>
            </a:fld>
            <a:endParaRPr lang="ru-RU" altLang="en-US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stop criterion</a:t>
            </a:r>
            <a:endParaRPr lang="ru-RU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611188" y="1557338"/>
          <a:ext cx="1676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4" name="Формула" r:id="rId3" imgW="1676160" imgH="266400" progId="Equation.3">
                  <p:embed/>
                </p:oleObj>
              </mc:Choice>
              <mc:Fallback>
                <p:oleObj name="Формула" r:id="rId3" imgW="16761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557338"/>
                        <a:ext cx="16764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33575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468313" y="2297113"/>
            <a:ext cx="8135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The choice of the threshold value can be done in different ways according to representation of the data:</a:t>
            </a:r>
            <a:endParaRPr lang="ru-RU"/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1547813" y="28733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403350" y="2944813"/>
            <a:ext cx="7129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/>
              <a:t> If the values belong to real numbers, then it is advisable to choose the RMS of noise as the threshold.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403350" y="3665538"/>
            <a:ext cx="712946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/>
              <a:t> In OCT systems, the initial data is usually described by 256 or 4096 levels for 8- and 12-bit representation, respectively. In this case, it is advisable to choose as the minimal quantization step.</a:t>
            </a:r>
            <a:r>
              <a:rPr lang="ru-RU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779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EEC6B-871E-41E0-9DB9-C313631E7C94}" type="slidenum">
              <a:rPr lang="ru-RU" altLang="en-US"/>
              <a:pPr/>
              <a:t>37</a:t>
            </a:fld>
            <a:endParaRPr lang="ru-RU" altLang="en-U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The stop criterion: example (model of blood vessel border)</a:t>
            </a:r>
            <a:endParaRPr lang="ru-RU" sz="3800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84313"/>
            <a:ext cx="5975350" cy="466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804025" y="1628775"/>
            <a:ext cx="2160588" cy="345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700"/>
              <a:t>(</a:t>
            </a:r>
            <a:r>
              <a:rPr lang="en-US" sz="1700" i="1"/>
              <a:t>a</a:t>
            </a:r>
            <a:r>
              <a:rPr lang="en-US" sz="1700"/>
              <a:t>) The modeled cross-section of an object, (</a:t>
            </a:r>
            <a:r>
              <a:rPr lang="en-US" sz="1700" i="1"/>
              <a:t>b</a:t>
            </a:r>
            <a:r>
              <a:rPr lang="en-US" sz="1700"/>
              <a:t>) spectral fringes, (</a:t>
            </a:r>
            <a:r>
              <a:rPr lang="en-US" sz="1700" i="1"/>
              <a:t>c</a:t>
            </a:r>
            <a:r>
              <a:rPr lang="en-US" sz="1700"/>
              <a:t>, </a:t>
            </a:r>
            <a:r>
              <a:rPr lang="en-US" sz="1700" i="1"/>
              <a:t>d</a:t>
            </a:r>
            <a:r>
              <a:rPr lang="en-US" sz="1700"/>
              <a:t>) evolution of estimates of the object borders,</a:t>
            </a:r>
          </a:p>
          <a:p>
            <a:r>
              <a:rPr lang="en-US" sz="1700"/>
              <a:t>(</a:t>
            </a:r>
            <a:r>
              <a:rPr lang="en-US" sz="1700" i="1"/>
              <a:t>e-h</a:t>
            </a:r>
            <a:r>
              <a:rPr lang="en-US" sz="1700"/>
              <a:t>) recovered tomograms (</a:t>
            </a:r>
            <a:r>
              <a:rPr lang="en-US" sz="1700" i="1"/>
              <a:t>B</a:t>
            </a:r>
            <a:r>
              <a:rPr lang="en-US" sz="1700"/>
              <a:t>-scans) with 30, 40, 50 and 255 wavelengths, correspondingly.</a:t>
            </a:r>
            <a:r>
              <a:rPr lang="ru-RU" sz="1700"/>
              <a:t> 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3132138" y="4149725"/>
          <a:ext cx="3810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Формула" r:id="rId4" imgW="380835" imgH="190417" progId="Equation.3">
                  <p:embed/>
                </p:oleObj>
              </mc:Choice>
              <mc:Fallback>
                <p:oleObj name="Формула" r:id="rId4" imgW="380835" imgH="1904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4149725"/>
                        <a:ext cx="381000" cy="190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0" y="3333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3132138" y="5229225"/>
          <a:ext cx="4191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Формула" r:id="rId6" imgW="419100" imgH="190500" progId="Equation.3">
                  <p:embed/>
                </p:oleObj>
              </mc:Choice>
              <mc:Fallback>
                <p:oleObj name="Формула" r:id="rId6" imgW="419100" imgH="190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5229225"/>
                        <a:ext cx="419100" cy="190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274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DE204-BDBD-4385-BBD9-314241717EFA}" type="slidenum">
              <a:rPr lang="ru-RU" altLang="en-US"/>
              <a:pPr/>
              <a:t>38</a:t>
            </a:fld>
            <a:endParaRPr lang="ru-RU" altLang="en-US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en-US" dirty="0"/>
              <a:t>Demonstration in dynamic</a:t>
            </a:r>
            <a:endParaRPr lang="ru-RU" dirty="0"/>
          </a:p>
        </p:txBody>
      </p:sp>
      <p:pic>
        <p:nvPicPr>
          <p:cNvPr id="30724" name="Picture 4" descr="out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48768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5795963" y="1844675"/>
            <a:ext cx="1873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B-scan evolution</a:t>
            </a:r>
            <a:endParaRPr lang="ru-RU"/>
          </a:p>
        </p:txBody>
      </p:sp>
      <p:graphicFrame>
        <p:nvGraphicFramePr>
          <p:cNvPr id="30726" name="Object 6"/>
          <p:cNvGraphicFramePr>
            <a:graphicFrameLocks noChangeAspect="1"/>
          </p:cNvGraphicFramePr>
          <p:nvPr>
            <p:ph idx="1"/>
          </p:nvPr>
        </p:nvGraphicFramePr>
        <p:xfrm>
          <a:off x="611188" y="2924175"/>
          <a:ext cx="4676775" cy="303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name="Mathcad" r:id="rId4" imgW="4676760" imgH="3038400" progId="Mathcad">
                  <p:embed/>
                </p:oleObj>
              </mc:Choice>
              <mc:Fallback>
                <p:oleObj name="Mathcad" r:id="rId4" imgW="4676760" imgH="3038400" progId="Mathcad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924175"/>
                        <a:ext cx="4676775" cy="303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559425" y="3448050"/>
            <a:ext cx="340518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Logarithm of stop criterion</a:t>
            </a:r>
          </a:p>
          <a:p>
            <a:r>
              <a:rPr lang="en-US"/>
              <a:t>(0 is equivalent to 1 quantization level)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07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6AB6-F580-464F-AC3E-30DFE44B7460}" type="slidenum">
              <a:rPr lang="ru-RU" altLang="en-US"/>
              <a:pPr/>
              <a:t>39</a:t>
            </a:fld>
            <a:endParaRPr lang="ru-RU" alt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Demonstration in dynamic</a:t>
            </a:r>
            <a:endParaRPr lang="ru-RU"/>
          </a:p>
        </p:txBody>
      </p:sp>
      <p:pic>
        <p:nvPicPr>
          <p:cNvPr id="32772" name="Picture 4" descr="out2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644900"/>
            <a:ext cx="5181600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out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341438"/>
            <a:ext cx="51625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5559425" y="2297113"/>
            <a:ext cx="24685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A-scan with one border (maximum)</a:t>
            </a:r>
            <a:endParaRPr lang="ru-RU"/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5508625" y="4437063"/>
            <a:ext cx="24685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A-scan with two borders (maximums)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06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F07B7-07F8-48D8-87D5-FEFDD1AC5D0B}" type="slidenum">
              <a:rPr lang="ru-RU" altLang="en-US"/>
              <a:pPr/>
              <a:t>40</a:t>
            </a:fld>
            <a:endParaRPr lang="ru-RU" alt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rmAutofit fontScale="90000"/>
          </a:bodyPr>
          <a:lstStyle/>
          <a:p>
            <a:r>
              <a:rPr lang="en-US" dirty="0"/>
              <a:t>Computational complexity</a:t>
            </a:r>
            <a:endParaRPr lang="ru-RU" dirty="0"/>
          </a:p>
        </p:txBody>
      </p:sp>
      <p:graphicFrame>
        <p:nvGraphicFramePr>
          <p:cNvPr id="28759" name="Group 87"/>
          <p:cNvGraphicFramePr>
            <a:graphicFrameLocks noGrp="1"/>
          </p:cNvGraphicFramePr>
          <p:nvPr/>
        </p:nvGraphicFramePr>
        <p:xfrm>
          <a:off x="468313" y="1125538"/>
          <a:ext cx="8134350" cy="1132840"/>
        </p:xfrm>
        <a:graphic>
          <a:graphicData uri="http://schemas.openxmlformats.org/drawingml/2006/table">
            <a:tbl>
              <a:tblPr/>
              <a:tblGrid>
                <a:gridCol w="2033587"/>
                <a:gridCol w="2033588"/>
                <a:gridCol w="2033587"/>
                <a:gridCol w="2033588"/>
              </a:tblGrid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FT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Fast FT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Kalman filtering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Theoretical estimation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log</a:t>
                      </a: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NM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)*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15" name="Text Box 43"/>
          <p:cNvSpPr txBox="1">
            <a:spLocks noChangeArrowheads="1"/>
          </p:cNvSpPr>
          <p:nvPr/>
        </p:nvSpPr>
        <p:spPr bwMode="auto">
          <a:xfrm>
            <a:off x="395288" y="2349500"/>
            <a:ext cx="8394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* </a:t>
            </a:r>
            <a:r>
              <a:rPr lang="en-US" i="1"/>
              <a:t>M</a:t>
            </a:r>
            <a:r>
              <a:rPr lang="en-US"/>
              <a:t> is number of samples before the stop criterion response. Practically, </a:t>
            </a:r>
            <a:r>
              <a:rPr lang="en-US" i="1"/>
              <a:t>M </a:t>
            </a:r>
            <a:r>
              <a:rPr lang="en-US"/>
              <a:t>~ </a:t>
            </a:r>
            <a:r>
              <a:rPr lang="en-US" i="1"/>
              <a:t>N</a:t>
            </a:r>
            <a:r>
              <a:rPr lang="en-US"/>
              <a:t>/3.</a:t>
            </a:r>
            <a:endParaRPr lang="ru-RU"/>
          </a:p>
        </p:txBody>
      </p:sp>
      <p:graphicFrame>
        <p:nvGraphicFramePr>
          <p:cNvPr id="28783" name="Group 111"/>
          <p:cNvGraphicFramePr>
            <a:graphicFrameLocks noGrp="1"/>
          </p:cNvGraphicFramePr>
          <p:nvPr/>
        </p:nvGraphicFramePr>
        <p:xfrm>
          <a:off x="468313" y="2806700"/>
          <a:ext cx="8126412" cy="2856230"/>
        </p:xfrm>
        <a:graphic>
          <a:graphicData uri="http://schemas.openxmlformats.org/drawingml/2006/table">
            <a:tbl>
              <a:tblPr/>
              <a:tblGrid>
                <a:gridCol w="2519362"/>
                <a:gridCol w="1401763"/>
                <a:gridCol w="1401762"/>
                <a:gridCol w="1401763"/>
                <a:gridCol w="1401762"/>
              </a:tblGrid>
              <a:tr h="1296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Operation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Opera-tions per step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Time of single operation, μs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Time per step, μs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Time per 1024 steps, ms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Adding/substracting/product/division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7.9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Sine/cosine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8.5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8.7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85" name="Text Box 113"/>
          <p:cNvSpPr txBox="1">
            <a:spLocks noChangeArrowheads="1"/>
          </p:cNvSpPr>
          <p:nvPr/>
        </p:nvSpPr>
        <p:spPr bwMode="auto">
          <a:xfrm>
            <a:off x="539750" y="5734050"/>
            <a:ext cx="3479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Processing speed: ~115 scans/s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77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57DEE-B7E7-4686-91FF-2FF2A48F2491}" type="slidenum">
              <a:rPr lang="ru-RU" altLang="en-US"/>
              <a:pPr/>
              <a:t>41</a:t>
            </a:fld>
            <a:endParaRPr lang="ru-RU" alt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Processing of biomedical data</a:t>
            </a:r>
            <a:endParaRPr lang="ru-RU"/>
          </a:p>
        </p:txBody>
      </p:sp>
      <p:pic>
        <p:nvPicPr>
          <p:cNvPr id="19460" name="Picture 4" descr="Марковское поле + abc_056FF003M72 - копия (2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3316288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abc_056FF003M72 - коп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81300"/>
            <a:ext cx="3303588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84213" y="4076700"/>
            <a:ext cx="26130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i="1" dirty="0"/>
              <a:t>B</a:t>
            </a:r>
            <a:r>
              <a:rPr lang="en-US" dirty="0"/>
              <a:t>-scans of nose area of </a:t>
            </a:r>
            <a:r>
              <a:rPr lang="en-US" dirty="0" smtClean="0"/>
              <a:t>pool</a:t>
            </a:r>
            <a:r>
              <a:rPr lang="ru-RU" dirty="0" smtClean="0"/>
              <a:t> </a:t>
            </a:r>
            <a:r>
              <a:rPr lang="en-US" dirty="0" smtClean="0"/>
              <a:t>frog</a:t>
            </a:r>
            <a:r>
              <a:rPr lang="ru-RU" dirty="0" smtClean="0"/>
              <a:t> </a:t>
            </a:r>
            <a:r>
              <a:rPr lang="en-US" i="1" dirty="0" err="1" smtClean="0"/>
              <a:t>Pelophylax</a:t>
            </a:r>
            <a:r>
              <a:rPr lang="en-US" i="1" dirty="0" smtClean="0"/>
              <a:t> </a:t>
            </a:r>
            <a:r>
              <a:rPr lang="en-US" i="1" dirty="0" err="1" smtClean="0"/>
              <a:t>lessonae</a:t>
            </a:r>
            <a:endParaRPr lang="ru-RU" dirty="0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635375" y="2060575"/>
            <a:ext cx="1758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Kalman filtering</a:t>
            </a:r>
            <a:endParaRPr lang="ru-RU"/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635375" y="3141663"/>
            <a:ext cx="1670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FFT algorithm</a:t>
            </a:r>
            <a:r>
              <a:rPr lang="ru-RU"/>
              <a:t> </a:t>
            </a:r>
          </a:p>
        </p:txBody>
      </p:sp>
      <p:pic>
        <p:nvPicPr>
          <p:cNvPr id="19466" name="Picture 10" descr="рис3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700213"/>
            <a:ext cx="3455987" cy="110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1" descr="рис3б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852738"/>
            <a:ext cx="345598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795963" y="4005263"/>
            <a:ext cx="2613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i="1" dirty="0"/>
              <a:t>B</a:t>
            </a:r>
            <a:r>
              <a:rPr lang="en-US" dirty="0"/>
              <a:t>-scans of gray blowfly larvae</a:t>
            </a:r>
            <a:r>
              <a:rPr lang="ru-RU" dirty="0"/>
              <a:t> </a:t>
            </a:r>
            <a:r>
              <a:rPr lang="en-US" i="1" dirty="0" err="1"/>
              <a:t>Sarcophagidae</a:t>
            </a:r>
            <a:r>
              <a:rPr lang="ru-RU" dirty="0"/>
              <a:t> 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19113" y="5105400"/>
            <a:ext cx="2825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i="1"/>
              <a:t>113 wavelengths vs. 1024</a:t>
            </a:r>
            <a:endParaRPr lang="ru-RU" i="1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724525" y="5084763"/>
            <a:ext cx="2698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i="1"/>
              <a:t>98 wavelengths vs. 1024</a:t>
            </a:r>
            <a:endParaRPr lang="ru-RU" i="1"/>
          </a:p>
        </p:txBody>
      </p:sp>
    </p:spTree>
    <p:extLst>
      <p:ext uri="{BB962C8B-B14F-4D97-AF65-F5344CB8AC3E}">
        <p14:creationId xmlns:p14="http://schemas.microsoft.com/office/powerpoint/2010/main" val="10272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Возможность учета влияния дисперсии в среде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42</a:t>
            </a:fld>
            <a:endParaRPr lang="ru-RU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996409"/>
              </p:ext>
            </p:extLst>
          </p:nvPr>
        </p:nvGraphicFramePr>
        <p:xfrm>
          <a:off x="467544" y="1556792"/>
          <a:ext cx="2771775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Диаграмма" r:id="rId3" imgW="2771891" imgH="1571670" progId="Excel.Chart.8">
                  <p:embed/>
                </p:oleObj>
              </mc:Choice>
              <mc:Fallback>
                <p:oleObj name="Диаграмма" r:id="rId3" imgW="2771891" imgH="1571670" progId="Excel.Char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556792"/>
                        <a:ext cx="2771775" cy="1571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1178333"/>
              </p:ext>
            </p:extLst>
          </p:nvPr>
        </p:nvGraphicFramePr>
        <p:xfrm>
          <a:off x="3347864" y="1556792"/>
          <a:ext cx="2790825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Диаграмма" r:id="rId5" imgW="2790793" imgH="1590570" progId="Excel.Chart.8">
                  <p:embed/>
                </p:oleObj>
              </mc:Choice>
              <mc:Fallback>
                <p:oleObj name="Диаграмма" r:id="rId5" imgW="2790793" imgH="1590570" progId="Excel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1556792"/>
                        <a:ext cx="2790825" cy="159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268199"/>
              </p:ext>
            </p:extLst>
          </p:nvPr>
        </p:nvGraphicFramePr>
        <p:xfrm>
          <a:off x="6084168" y="1484784"/>
          <a:ext cx="2724150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3" name="Диаграмма" r:id="rId7" imgW="2724095" imgH="1714500" progId="Excel.Chart.8">
                  <p:embed/>
                </p:oleObj>
              </mc:Choice>
              <mc:Fallback>
                <p:oleObj name="Диаграмма" r:id="rId7" imgW="2724095" imgH="1714500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1484784"/>
                        <a:ext cx="2724150" cy="171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0316536"/>
              </p:ext>
            </p:extLst>
          </p:nvPr>
        </p:nvGraphicFramePr>
        <p:xfrm>
          <a:off x="539552" y="3140968"/>
          <a:ext cx="16002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" name="Формула" r:id="rId9" imgW="1600200" imgH="431800" progId="Equation.3">
                  <p:embed/>
                </p:oleObj>
              </mc:Choice>
              <mc:Fallback>
                <p:oleObj name="Формула" r:id="rId9" imgW="1600200" imgH="431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3140968"/>
                        <a:ext cx="16002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3962487"/>
              </p:ext>
            </p:extLst>
          </p:nvPr>
        </p:nvGraphicFramePr>
        <p:xfrm>
          <a:off x="539552" y="3645024"/>
          <a:ext cx="2447925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5" name="Диаграмма" r:id="rId11" imgW="2447851" imgH="1619190" progId="Excel.Chart.8">
                  <p:embed/>
                </p:oleObj>
              </mc:Choice>
              <mc:Fallback>
                <p:oleObj name="Диаграмма" r:id="rId11" imgW="2447851" imgH="1619190" progId="Excel.Chart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3645024"/>
                        <a:ext cx="2447925" cy="161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2449513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760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Возможность учета влияния дисперсии в среде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43</a:t>
            </a:fld>
            <a:endParaRPr lang="ru-RU"/>
          </a:p>
        </p:txBody>
      </p:sp>
      <p:pic>
        <p:nvPicPr>
          <p:cNvPr id="4711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3808"/>
            <a:ext cx="7488832" cy="4160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27584" y="5589240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B</a:t>
            </a:r>
            <a:r>
              <a:rPr lang="ru-RU" dirty="0"/>
              <a:t>-скан кожи на подушечке указательного пальца человека, восстановленный без учета влияния дисперсии (</a:t>
            </a:r>
            <a:r>
              <a:rPr lang="ru-RU" i="1" dirty="0"/>
              <a:t>а</a:t>
            </a:r>
            <a:r>
              <a:rPr lang="ru-RU" dirty="0"/>
              <a:t>-</a:t>
            </a:r>
            <a:r>
              <a:rPr lang="ru-RU" i="1" dirty="0"/>
              <a:t>б</a:t>
            </a:r>
            <a:r>
              <a:rPr lang="ru-RU" dirty="0"/>
              <a:t>) и с компенсацией дисперсии (</a:t>
            </a:r>
            <a:r>
              <a:rPr lang="ru-RU" i="1" dirty="0"/>
              <a:t>в</a:t>
            </a:r>
            <a:r>
              <a:rPr lang="ru-RU" dirty="0"/>
              <a:t>-</a:t>
            </a:r>
            <a:r>
              <a:rPr lang="ru-RU" i="1" dirty="0"/>
              <a:t>г</a:t>
            </a:r>
            <a:r>
              <a:rPr lang="ru-RU" dirty="0"/>
              <a:t>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8929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Обсуждение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98E56-2F40-43FB-9416-276FC430A3E8}" type="slidenum">
              <a:rPr lang="ru-RU" smtClean="0"/>
              <a:t>44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Q-learning…</a:t>
            </a:r>
          </a:p>
        </p:txBody>
      </p:sp>
    </p:spTree>
    <p:extLst>
      <p:ext uri="{BB962C8B-B14F-4D97-AF65-F5344CB8AC3E}">
        <p14:creationId xmlns:p14="http://schemas.microsoft.com/office/powerpoint/2010/main" val="271367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47</TotalTime>
  <Words>1293</Words>
  <Application>Microsoft Office PowerPoint</Application>
  <PresentationFormat>Экран (4:3)</PresentationFormat>
  <Paragraphs>292</Paragraphs>
  <Slides>44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44</vt:i4>
      </vt:variant>
    </vt:vector>
  </HeadingPairs>
  <TitlesOfParts>
    <vt:vector size="49" baseType="lpstr">
      <vt:lpstr>Справедливость</vt:lpstr>
      <vt:lpstr>Microsoft Equation 3.0</vt:lpstr>
      <vt:lpstr>Диаграмма Microsoft Office Excel</vt:lpstr>
      <vt:lpstr>Unknown</vt:lpstr>
      <vt:lpstr>Диаграмма Microsoft Excel</vt:lpstr>
      <vt:lpstr>Методы динамической обработки данных в оптической когерентной томографии на основе их представления в пространстве состояний</vt:lpstr>
      <vt:lpstr>План доклада</vt:lpstr>
      <vt:lpstr>Что такое ОКТ?</vt:lpstr>
      <vt:lpstr>ОКТ и другие методы неразрушающего контроля</vt:lpstr>
      <vt:lpstr>ОКТ: терминология</vt:lpstr>
      <vt:lpstr>Корреляционная ОКТ </vt:lpstr>
      <vt:lpstr>Корреляционная ОКТ</vt:lpstr>
      <vt:lpstr>Спектральная ОКТ</vt:lpstr>
      <vt:lpstr>Спектральная ОКТ</vt:lpstr>
      <vt:lpstr>Виды ОКТ и проблемы</vt:lpstr>
      <vt:lpstr>Корреляционная ОКТ</vt:lpstr>
      <vt:lpstr>Корреляционная ОКТ: выбор модели</vt:lpstr>
      <vt:lpstr>Корреляционная ОКТ: фильтрация параметров на основе стохастических дифференциальных уравнений</vt:lpstr>
      <vt:lpstr>Анализ стохастических интерференционных полей</vt:lpstr>
      <vt:lpstr>Анализ стохастических интерференционных полей</vt:lpstr>
      <vt:lpstr>Анализ стохастических интерференционных полей</vt:lpstr>
      <vt:lpstr>Анализ стохастических интерференционных полей</vt:lpstr>
      <vt:lpstr>Фильтр Калмана: идея</vt:lpstr>
      <vt:lpstr>Расширенный фильтр Калмана</vt:lpstr>
      <vt:lpstr>Переключаемые модели и фильтрация положения максимума огибающей сигнала</vt:lpstr>
      <vt:lpstr>Фильтрация положения максимума огибающей сигнала</vt:lpstr>
      <vt:lpstr>Исследование ошибок</vt:lpstr>
      <vt:lpstr>Статистическая интерпретация оценки положения максимумов огибающей сигнала в ОКТ</vt:lpstr>
      <vt:lpstr>Сравнение алгоритмов стохастической динамической фильтрации</vt:lpstr>
      <vt:lpstr>Экспериментальная апробация: слоистые объекты</vt:lpstr>
      <vt:lpstr>Экспериментальная апробация: цветная ОКТ</vt:lpstr>
      <vt:lpstr>Спектральная ОКТ</vt:lpstr>
      <vt:lpstr>Спектральная ОКТ: «проблема трех слагаемых»</vt:lpstr>
      <vt:lpstr>Преобразование Фурье в спектральной ОКТ</vt:lpstr>
      <vt:lpstr>Спектральная ОКТ: метод логарифмического преобразования</vt:lpstr>
      <vt:lpstr>Эквидистантность спектральных компонент: передискретизация</vt:lpstr>
      <vt:lpstr>Передискретизация: экспериментальная апробация</vt:lpstr>
      <vt:lpstr>The Kalman filtering algorithm for spectral data processing</vt:lpstr>
      <vt:lpstr>The Kalman filtering algorithm for spectral data processing</vt:lpstr>
      <vt:lpstr>Example of data processing in spectral interferometry</vt:lpstr>
      <vt:lpstr>The stop criterion</vt:lpstr>
      <vt:lpstr>The stop criterion: example (model of blood vessel border)</vt:lpstr>
      <vt:lpstr>Demonstration in dynamic</vt:lpstr>
      <vt:lpstr>Demonstration in dynamic</vt:lpstr>
      <vt:lpstr>Computational complexity</vt:lpstr>
      <vt:lpstr>Processing of biomedical data</vt:lpstr>
      <vt:lpstr>Возможность учета влияния дисперсии в среде</vt:lpstr>
      <vt:lpstr>Возможность учета влияния дисперсии в среде</vt:lpstr>
      <vt:lpstr>Обсуждение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динамической обработки данных в оптической когерентной томографии на основе их представления в пространстве состояний</dc:title>
  <dc:creator>Maxim</dc:creator>
  <cp:lastModifiedBy>Maxim</cp:lastModifiedBy>
  <cp:revision>9</cp:revision>
  <dcterms:created xsi:type="dcterms:W3CDTF">2013-10-18T10:34:56Z</dcterms:created>
  <dcterms:modified xsi:type="dcterms:W3CDTF">2013-10-18T12:41:14Z</dcterms:modified>
</cp:coreProperties>
</file>