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9" r:id="rId3"/>
    <p:sldId id="263" r:id="rId4"/>
    <p:sldId id="264" r:id="rId5"/>
    <p:sldId id="270" r:id="rId6"/>
    <p:sldId id="272" r:id="rId7"/>
    <p:sldId id="273" r:id="rId8"/>
    <p:sldId id="274" r:id="rId9"/>
    <p:sldId id="275" r:id="rId10"/>
    <p:sldId id="276" r:id="rId11"/>
    <p:sldId id="277" r:id="rId12"/>
    <p:sldId id="279" r:id="rId13"/>
    <p:sldId id="280" r:id="rId14"/>
    <p:sldId id="281" r:id="rId15"/>
    <p:sldId id="271" r:id="rId16"/>
    <p:sldId id="268" r:id="rId17"/>
    <p:sldId id="266" r:id="rId18"/>
    <p:sldId id="284" r:id="rId19"/>
    <p:sldId id="282" r:id="rId20"/>
    <p:sldId id="283" r:id="rId21"/>
    <p:sldId id="287" r:id="rId22"/>
    <p:sldId id="285" r:id="rId23"/>
    <p:sldId id="286" r:id="rId24"/>
    <p:sldId id="258" r:id="rId25"/>
    <p:sldId id="259" r:id="rId26"/>
    <p:sldId id="288" r:id="rId27"/>
    <p:sldId id="289" r:id="rId28"/>
    <p:sldId id="290" r:id="rId29"/>
    <p:sldId id="260" r:id="rId30"/>
    <p:sldId id="261" r:id="rId31"/>
    <p:sldId id="291" r:id="rId32"/>
    <p:sldId id="292" r:id="rId33"/>
    <p:sldId id="293" r:id="rId34"/>
    <p:sldId id="294" r:id="rId35"/>
    <p:sldId id="296" r:id="rId3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CBBC"/>
    <a:srgbClr val="DED0C2"/>
    <a:srgbClr val="DACBBC"/>
    <a:srgbClr val="FBD9BD"/>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04" d="100"/>
          <a:sy n="104" d="100"/>
        </p:scale>
        <p:origin x="-180"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12.wmf"/><Relationship Id="rId1" Type="http://schemas.openxmlformats.org/officeDocument/2006/relationships/image" Target="../media/image11.wmf"/><Relationship Id="rId5" Type="http://schemas.openxmlformats.org/officeDocument/2006/relationships/image" Target="../media/image15.wmf"/><Relationship Id="rId4" Type="http://schemas.openxmlformats.org/officeDocument/2006/relationships/image" Target="../media/image14.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1D58C833-6182-4DED-918B-E7004BFE6F0C}" type="datetimeFigureOut">
              <a:rPr lang="ru-RU" smtClean="0"/>
              <a:pPr/>
              <a:t>30.01.2012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210898A-4C4F-4AC4-BE63-5C084529215C}"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D58C833-6182-4DED-918B-E7004BFE6F0C}" type="datetimeFigureOut">
              <a:rPr lang="ru-RU" smtClean="0"/>
              <a:pPr/>
              <a:t>30.01.2012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210898A-4C4F-4AC4-BE63-5C084529215C}"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1D58C833-6182-4DED-918B-E7004BFE6F0C}" type="datetimeFigureOut">
              <a:rPr lang="ru-RU" smtClean="0"/>
              <a:pPr/>
              <a:t>30.01.2012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210898A-4C4F-4AC4-BE63-5C084529215C}"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1D58C833-6182-4DED-918B-E7004BFE6F0C}" type="datetimeFigureOut">
              <a:rPr lang="ru-RU" smtClean="0"/>
              <a:pPr/>
              <a:t>30.01.2012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210898A-4C4F-4AC4-BE63-5C084529215C}"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1D58C833-6182-4DED-918B-E7004BFE6F0C}" type="datetimeFigureOut">
              <a:rPr lang="ru-RU" smtClean="0"/>
              <a:pPr/>
              <a:t>30.01.2012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5210898A-4C4F-4AC4-BE63-5C084529215C}"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1D58C833-6182-4DED-918B-E7004BFE6F0C}" type="datetimeFigureOut">
              <a:rPr lang="ru-RU" smtClean="0"/>
              <a:pPr/>
              <a:t>30.01.2012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5210898A-4C4F-4AC4-BE63-5C084529215C}"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1D58C833-6182-4DED-918B-E7004BFE6F0C}" type="datetimeFigureOut">
              <a:rPr lang="ru-RU" smtClean="0"/>
              <a:pPr/>
              <a:t>30.01.2012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5210898A-4C4F-4AC4-BE63-5C084529215C}"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1D58C833-6182-4DED-918B-E7004BFE6F0C}" type="datetimeFigureOut">
              <a:rPr lang="ru-RU" smtClean="0"/>
              <a:pPr/>
              <a:t>30.01.2012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210898A-4C4F-4AC4-BE63-5C084529215C}"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1D58C833-6182-4DED-918B-E7004BFE6F0C}" type="datetimeFigureOut">
              <a:rPr lang="ru-RU" smtClean="0"/>
              <a:pPr/>
              <a:t>30.01.2012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210898A-4C4F-4AC4-BE63-5C084529215C}"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D58C833-6182-4DED-918B-E7004BFE6F0C}" type="datetimeFigureOut">
              <a:rPr lang="ru-RU" smtClean="0"/>
              <a:pPr/>
              <a:t>30.01.2012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210898A-4C4F-4AC4-BE63-5C084529215C}"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D58C833-6182-4DED-918B-E7004BFE6F0C}" type="datetimeFigureOut">
              <a:rPr lang="ru-RU" smtClean="0"/>
              <a:pPr/>
              <a:t>30.01.2012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210898A-4C4F-4AC4-BE63-5C084529215C}"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duotone>
              <a:prstClr val="black"/>
              <a:srgbClr val="D9C3A5">
                <a:tint val="50000"/>
                <a:satMod val="180000"/>
              </a:srgbClr>
            </a:duotone>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58C833-6182-4DED-918B-E7004BFE6F0C}" type="datetimeFigureOut">
              <a:rPr lang="ru-RU" smtClean="0"/>
              <a:pPr/>
              <a:t>30.01.2012</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210898A-4C4F-4AC4-BE63-5C084529215C}"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www.sial.iias.spb.su/"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2.xml"/><Relationship Id="rId1" Type="http://schemas.openxmlformats.org/officeDocument/2006/relationships/video" Target="file:///D:\2012\fast_mul.avi"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6.png"/><Relationship Id="rId7" Type="http://schemas.openxmlformats.org/officeDocument/2006/relationships/oleObject" Target="../embeddings/oleObject2.bin"/><Relationship Id="rId12"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18.png"/><Relationship Id="rId11" Type="http://schemas.openxmlformats.org/officeDocument/2006/relationships/oleObject" Target="../embeddings/oleObject4.bin"/><Relationship Id="rId5" Type="http://schemas.openxmlformats.org/officeDocument/2006/relationships/oleObject" Target="../embeddings/oleObject1.bin"/><Relationship Id="rId10" Type="http://schemas.openxmlformats.org/officeDocument/2006/relationships/image" Target="../media/image20.png"/><Relationship Id="rId4" Type="http://schemas.openxmlformats.org/officeDocument/2006/relationships/image" Target="../media/image17.png"/><Relationship Id="rId9" Type="http://schemas.openxmlformats.org/officeDocument/2006/relationships/oleObject" Target="../embeddings/oleObject3.bin"/></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www.regnum.ru/news/1199462.html"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3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drupal.widgit-online.com/node/add/pagesymbolbody"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14366" y="1928802"/>
            <a:ext cx="8229600" cy="1143000"/>
          </a:xfrm>
        </p:spPr>
        <p:txBody>
          <a:bodyPr>
            <a:normAutofit fontScale="90000"/>
          </a:bodyPr>
          <a:lstStyle/>
          <a:p>
            <a:r>
              <a:rPr lang="ru-RU" b="1" dirty="0" smtClean="0">
                <a:effectLst>
                  <a:outerShdw blurRad="38100" dist="38100" dir="2700000" algn="tl">
                    <a:srgbClr val="000000">
                      <a:alpha val="43137"/>
                    </a:srgbClr>
                  </a:outerShdw>
                </a:effectLst>
              </a:rPr>
              <a:t>ПРОБЛЕМЫ И ПЕРСПЕКТИВЫ ТЕХНОЛОГИИ КОНВЕРГЕНЦИИ </a:t>
            </a:r>
            <a:br>
              <a:rPr lang="ru-RU" b="1" dirty="0" smtClean="0">
                <a:effectLst>
                  <a:outerShdw blurRad="38100" dist="38100" dir="2700000" algn="tl">
                    <a:srgbClr val="000000">
                      <a:alpha val="43137"/>
                    </a:srgbClr>
                  </a:outerShdw>
                </a:effectLst>
              </a:rPr>
            </a:br>
            <a:r>
              <a:rPr lang="ru-RU" b="1" dirty="0" smtClean="0">
                <a:effectLst>
                  <a:outerShdw blurRad="38100" dist="38100" dir="2700000" algn="tl">
                    <a:srgbClr val="000000">
                      <a:alpha val="43137"/>
                    </a:srgbClr>
                  </a:outerShdw>
                </a:effectLst>
              </a:rPr>
              <a:t>БИО- ИНФО- НАНО- КОГНИ</a:t>
            </a:r>
            <a:endParaRPr lang="ru-RU" b="1" dirty="0">
              <a:effectLst>
                <a:outerShdw blurRad="38100" dist="38100" dir="2700000" algn="tl">
                  <a:srgbClr val="000000">
                    <a:alpha val="43137"/>
                  </a:srgbClr>
                </a:outerShdw>
              </a:effectLst>
            </a:endParaRPr>
          </a:p>
        </p:txBody>
      </p:sp>
      <p:sp>
        <p:nvSpPr>
          <p:cNvPr id="4" name="TextBox 3"/>
          <p:cNvSpPr txBox="1"/>
          <p:nvPr/>
        </p:nvSpPr>
        <p:spPr>
          <a:xfrm>
            <a:off x="571472" y="4143380"/>
            <a:ext cx="7715304" cy="1384995"/>
          </a:xfrm>
          <a:prstGeom prst="rect">
            <a:avLst/>
          </a:prstGeom>
          <a:noFill/>
        </p:spPr>
        <p:txBody>
          <a:bodyPr wrap="square" rtlCol="0">
            <a:spAutoFit/>
          </a:bodyPr>
          <a:lstStyle/>
          <a:p>
            <a:pPr algn="ctr"/>
            <a:r>
              <a:rPr lang="ru-RU" sz="2000" i="1" dirty="0" err="1" smtClean="0"/>
              <a:t>Докт</a:t>
            </a:r>
            <a:r>
              <a:rPr lang="ru-RU" sz="2000" i="1" dirty="0" smtClean="0"/>
              <a:t>. </a:t>
            </a:r>
            <a:r>
              <a:rPr lang="ru-RU" sz="2000" i="1" dirty="0" err="1" smtClean="0"/>
              <a:t>техн</a:t>
            </a:r>
            <a:r>
              <a:rPr lang="ru-RU" sz="2000" i="1" dirty="0" smtClean="0"/>
              <a:t>. наук, профессор, Заслуженный</a:t>
            </a:r>
            <a:r>
              <a:rPr lang="en-US" sz="2000" i="1" dirty="0" smtClean="0"/>
              <a:t> </a:t>
            </a:r>
            <a:r>
              <a:rPr lang="ru-RU" sz="2000" i="1" dirty="0" smtClean="0"/>
              <a:t>деятель науки </a:t>
            </a:r>
            <a:br>
              <a:rPr lang="ru-RU" sz="2000" i="1" dirty="0" smtClean="0"/>
            </a:br>
            <a:r>
              <a:rPr lang="ru-RU" sz="2000" i="1" dirty="0" smtClean="0"/>
              <a:t>и техники РФ</a:t>
            </a:r>
            <a:r>
              <a:rPr lang="ru-RU" sz="2000" i="1" dirty="0" smtClean="0">
                <a:latin typeface="+mj-lt"/>
                <a:ea typeface="+mj-ea"/>
                <a:cs typeface="+mj-cs"/>
              </a:rPr>
              <a:t>, лауреат премии Джона фон </a:t>
            </a:r>
            <a:r>
              <a:rPr lang="ru-RU" sz="2000" i="1" dirty="0" smtClean="0">
                <a:latin typeface="+mj-lt"/>
                <a:ea typeface="+mj-ea"/>
                <a:cs typeface="+mj-cs"/>
              </a:rPr>
              <a:t>Неймана</a:t>
            </a:r>
            <a:r>
              <a:rPr lang="ru-RU" sz="2000" i="1" dirty="0" smtClean="0">
                <a:latin typeface="+mj-lt"/>
                <a:ea typeface="+mj-ea"/>
                <a:cs typeface="+mj-cs"/>
              </a:rPr>
              <a:t>,</a:t>
            </a:r>
          </a:p>
          <a:p>
            <a:pPr algn="ctr"/>
            <a:r>
              <a:rPr lang="ru-RU" sz="2000" i="1" dirty="0" smtClean="0">
                <a:latin typeface="+mj-lt"/>
                <a:ea typeface="+mj-ea"/>
                <a:cs typeface="+mj-cs"/>
              </a:rPr>
              <a:t>Лауреат Премии Правительства РФ в области науки и техники</a:t>
            </a:r>
            <a:r>
              <a:rPr lang="ru-RU" sz="2000" i="1" dirty="0" smtClean="0">
                <a:latin typeface="+mj-lt"/>
                <a:ea typeface="+mj-ea"/>
                <a:cs typeface="+mj-cs"/>
              </a:rPr>
              <a:t> </a:t>
            </a:r>
            <a:r>
              <a:rPr lang="ru-RU" sz="2000" i="1" dirty="0" smtClean="0">
                <a:latin typeface="+mj-lt"/>
                <a:ea typeface="+mj-ea"/>
                <a:cs typeface="+mj-cs"/>
              </a:rPr>
              <a:t/>
            </a:r>
            <a:br>
              <a:rPr lang="ru-RU" sz="2000" i="1" dirty="0" smtClean="0">
                <a:latin typeface="+mj-lt"/>
                <a:ea typeface="+mj-ea"/>
                <a:cs typeface="+mj-cs"/>
              </a:rPr>
            </a:br>
            <a:r>
              <a:rPr lang="ru-RU" sz="2400" b="1" i="1" dirty="0" smtClean="0">
                <a:latin typeface="+mj-lt"/>
                <a:ea typeface="+mj-ea"/>
                <a:cs typeface="+mj-cs"/>
              </a:rPr>
              <a:t>В.В. Александров</a:t>
            </a:r>
          </a:p>
        </p:txBody>
      </p:sp>
      <p:sp>
        <p:nvSpPr>
          <p:cNvPr id="5" name="TextBox 4"/>
          <p:cNvSpPr txBox="1"/>
          <p:nvPr/>
        </p:nvSpPr>
        <p:spPr>
          <a:xfrm>
            <a:off x="5857884" y="5929330"/>
            <a:ext cx="3071834" cy="646331"/>
          </a:xfrm>
          <a:prstGeom prst="rect">
            <a:avLst/>
          </a:prstGeom>
          <a:noFill/>
        </p:spPr>
        <p:txBody>
          <a:bodyPr wrap="square" rtlCol="0">
            <a:spAutoFit/>
          </a:bodyPr>
          <a:lstStyle/>
          <a:p>
            <a:r>
              <a:rPr lang="en-US" dirty="0" smtClean="0"/>
              <a:t>E-mail: alexandr@iias.spb.su</a:t>
            </a:r>
          </a:p>
          <a:p>
            <a:r>
              <a:rPr lang="en-US" dirty="0" smtClean="0"/>
              <a:t>WWW</a:t>
            </a:r>
            <a:r>
              <a:rPr lang="ru-RU" dirty="0" smtClean="0"/>
              <a:t>: </a:t>
            </a:r>
            <a:r>
              <a:rPr lang="en-US" dirty="0" err="1" smtClean="0">
                <a:hlinkClick r:id="rId2"/>
              </a:rPr>
              <a:t>sial.iias.spb.su</a:t>
            </a:r>
            <a:r>
              <a:rPr lang="ru-RU" dirty="0" smtClean="0"/>
              <a:t> </a:t>
            </a:r>
            <a:endParaRPr lang="ru-RU"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Тесей.png"/>
          <p:cNvPicPr>
            <a:picLocks noChangeAspect="1"/>
          </p:cNvPicPr>
          <p:nvPr/>
        </p:nvPicPr>
        <p:blipFill>
          <a:blip r:embed="rId2" cstate="print"/>
          <a:stretch>
            <a:fillRect/>
          </a:stretch>
        </p:blipFill>
        <p:spPr>
          <a:xfrm>
            <a:off x="1571604" y="1928802"/>
            <a:ext cx="6028443" cy="4071966"/>
          </a:xfrm>
          <a:prstGeom prst="rect">
            <a:avLst/>
          </a:prstGeom>
          <a:ln>
            <a:noFill/>
          </a:ln>
          <a:effectLst>
            <a:outerShdw blurRad="292100" dist="139700" dir="2700000" algn="tl" rotWithShape="0">
              <a:srgbClr val="333333">
                <a:alpha val="65000"/>
              </a:srgbClr>
            </a:outerShdw>
          </a:effectLst>
        </p:spPr>
      </p:pic>
      <p:sp>
        <p:nvSpPr>
          <p:cNvPr id="2" name="Заголовок 1"/>
          <p:cNvSpPr>
            <a:spLocks noGrp="1"/>
          </p:cNvSpPr>
          <p:nvPr>
            <p:ph type="title"/>
          </p:nvPr>
        </p:nvSpPr>
        <p:spPr>
          <a:xfrm>
            <a:off x="214282" y="71414"/>
            <a:ext cx="8686800" cy="1143000"/>
          </a:xfrm>
        </p:spPr>
        <p:txBody>
          <a:bodyPr>
            <a:normAutofit fontScale="90000"/>
          </a:bodyPr>
          <a:lstStyle/>
          <a:p>
            <a:r>
              <a:rPr lang="en-US" b="1" dirty="0" smtClean="0">
                <a:effectLst>
                  <a:outerShdw blurRad="38100" dist="38100" dir="2700000" algn="tl">
                    <a:srgbClr val="000000">
                      <a:alpha val="43137"/>
                    </a:srgbClr>
                  </a:outerShdw>
                </a:effectLst>
              </a:rPr>
              <a:t>XXI</a:t>
            </a:r>
            <a:r>
              <a:rPr lang="ru-RU" b="1" dirty="0" smtClean="0">
                <a:effectLst>
                  <a:outerShdw blurRad="38100" dist="38100" dir="2700000" algn="tl">
                    <a:srgbClr val="000000">
                      <a:alpha val="43137"/>
                    </a:srgbClr>
                  </a:outerShdw>
                </a:effectLst>
              </a:rPr>
              <a:t> ВЕК – ЦИФРОВАЯ ЦИВИЛИЗАЦИЯ</a:t>
            </a:r>
            <a:endParaRPr lang="ru-RU" b="1" dirty="0">
              <a:effectLst>
                <a:outerShdw blurRad="38100" dist="38100" dir="2700000" algn="tl">
                  <a:srgbClr val="000000">
                    <a:alpha val="43137"/>
                  </a:srgbClr>
                </a:outerShdw>
              </a:effectLst>
            </a:endParaRPr>
          </a:p>
        </p:txBody>
      </p:sp>
      <p:sp>
        <p:nvSpPr>
          <p:cNvPr id="3" name="Содержимое 2"/>
          <p:cNvSpPr>
            <a:spLocks noGrp="1"/>
          </p:cNvSpPr>
          <p:nvPr>
            <p:ph idx="1"/>
          </p:nvPr>
        </p:nvSpPr>
        <p:spPr>
          <a:xfrm>
            <a:off x="457200" y="5929330"/>
            <a:ext cx="8229600" cy="785818"/>
          </a:xfrm>
        </p:spPr>
        <p:txBody>
          <a:bodyPr>
            <a:normAutofit fontScale="70000" lnSpcReduction="20000"/>
          </a:bodyPr>
          <a:lstStyle/>
          <a:p>
            <a:pPr algn="just">
              <a:buNone/>
            </a:pPr>
            <a:r>
              <a:rPr lang="ru-RU" dirty="0" smtClean="0"/>
              <a:t>	</a:t>
            </a:r>
            <a:r>
              <a:rPr lang="ru-RU" sz="2300" dirty="0" smtClean="0"/>
              <a:t>Тесей держит "сферу бытия" (клубок ниток, данный ему Ариадной), которая наряду с Лабиринтом и Деревом олицетворяет жизненный процесс, экзистенциальное РАЗВЕРТЫВАНИЕ СУЩНОСТНОГО БЫТИЯ ЧЕЛОВЕКА во времени и пространстве.</a:t>
            </a:r>
          </a:p>
        </p:txBody>
      </p:sp>
      <p:sp>
        <p:nvSpPr>
          <p:cNvPr id="4" name="TextBox 3"/>
          <p:cNvSpPr txBox="1"/>
          <p:nvPr/>
        </p:nvSpPr>
        <p:spPr>
          <a:xfrm>
            <a:off x="571472" y="1000108"/>
            <a:ext cx="8215370" cy="1077218"/>
          </a:xfrm>
          <a:prstGeom prst="rect">
            <a:avLst/>
          </a:prstGeom>
          <a:noFill/>
        </p:spPr>
        <p:txBody>
          <a:bodyPr wrap="square" rtlCol="0">
            <a:spAutoFit/>
          </a:bodyPr>
          <a:lstStyle/>
          <a:p>
            <a:pPr algn="just"/>
            <a:r>
              <a:rPr lang="ru-RU" sz="1600" dirty="0" smtClean="0"/>
              <a:t>В повседневную жизнь внедряются многие мифологические ожидания. Иные формы, но смысл тот же: телепортация, всёвидение, телепатия, клонирование и выращивание органов на замену. Универсальность биологического мозга человека – это его разум, </a:t>
            </a:r>
            <a:r>
              <a:rPr lang="ru-RU" sz="1600" dirty="0" err="1" smtClean="0"/>
              <a:t>цефализация</a:t>
            </a:r>
            <a:r>
              <a:rPr lang="ru-RU" sz="1600" dirty="0" smtClean="0"/>
              <a:t>, </a:t>
            </a:r>
            <a:r>
              <a:rPr lang="ru-RU" sz="1600" dirty="0" err="1" smtClean="0"/>
              <a:t>ментализм</a:t>
            </a:r>
            <a:r>
              <a:rPr lang="ru-RU" sz="1600" dirty="0" smtClean="0"/>
              <a:t> как феномен интеллекта.</a:t>
            </a:r>
            <a:endParaRPr lang="ru-RU" sz="16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effectLst>
                  <a:outerShdw blurRad="38100" dist="38100" dir="2700000" algn="tl">
                    <a:srgbClr val="000000">
                      <a:alpha val="43137"/>
                    </a:srgbClr>
                  </a:outerShdw>
                </a:effectLst>
              </a:rPr>
              <a:t>КРИЗИС МАТЕМАТИКИ</a:t>
            </a:r>
            <a:endParaRPr lang="ru-RU" dirty="0">
              <a:effectLst>
                <a:outerShdw blurRad="38100" dist="38100" dir="2700000" algn="tl">
                  <a:srgbClr val="000000">
                    <a:alpha val="43137"/>
                  </a:srgbClr>
                </a:outerShdw>
              </a:effectLst>
            </a:endParaRPr>
          </a:p>
        </p:txBody>
      </p:sp>
      <p:sp>
        <p:nvSpPr>
          <p:cNvPr id="3" name="Содержимое 2"/>
          <p:cNvSpPr>
            <a:spLocks noGrp="1"/>
          </p:cNvSpPr>
          <p:nvPr>
            <p:ph idx="1"/>
          </p:nvPr>
        </p:nvSpPr>
        <p:spPr>
          <a:xfrm>
            <a:off x="457200" y="1600200"/>
            <a:ext cx="8229600" cy="4472006"/>
          </a:xfrm>
        </p:spPr>
        <p:txBody>
          <a:bodyPr>
            <a:normAutofit fontScale="70000" lnSpcReduction="20000"/>
          </a:bodyPr>
          <a:lstStyle/>
          <a:p>
            <a:pPr algn="just"/>
            <a:r>
              <a:rPr lang="ru-RU" i="1" dirty="0" smtClean="0"/>
              <a:t>Вот, например, Евклид, а вот, скажем, Медведев и </a:t>
            </a:r>
            <a:r>
              <a:rPr lang="ru-RU" i="1" dirty="0" err="1" smtClean="0"/>
              <a:t>Фурсенко</a:t>
            </a:r>
            <a:r>
              <a:rPr lang="ru-RU" i="1" dirty="0" smtClean="0"/>
              <a:t>. И не то чтобы они могли что-то путное добавить к Евклиду, они и вычесть толком не могут. Даже образец уродства и насилия, превращающий гуманитарные дисциплины в фарс - единый тест, - здесь практически безобиден, как </a:t>
            </a:r>
            <a:r>
              <a:rPr lang="ru-RU" b="1" i="1" dirty="0" smtClean="0">
                <a:effectLst>
                  <a:outerShdw blurRad="38100" dist="38100" dir="2700000" algn="tl">
                    <a:srgbClr val="000000">
                      <a:alpha val="43137"/>
                    </a:srgbClr>
                  </a:outerShdw>
                </a:effectLst>
              </a:rPr>
              <a:t>префиксный код</a:t>
            </a:r>
            <a:r>
              <a:rPr lang="ru-RU" i="1" dirty="0" smtClean="0"/>
              <a:t> перед телефонным номером. Код меняется, а номер – нет. Мораль такая – поколебать Евклида вряд ли возможно (если только не отступить в пещеры), а чтобы развить его идеи, надо быть Риманом или Лобачевским. </a:t>
            </a:r>
            <a:r>
              <a:rPr lang="ru-RU" b="1" i="1" dirty="0" smtClean="0">
                <a:effectLst>
                  <a:outerShdw blurRad="38100" dist="38100" dir="2700000" algn="tl">
                    <a:srgbClr val="000000">
                      <a:alpha val="43137"/>
                    </a:srgbClr>
                  </a:outerShdw>
                </a:effectLst>
              </a:rPr>
              <a:t>Времена меняются, а математика остается</a:t>
            </a:r>
            <a:r>
              <a:rPr lang="ru-RU" i="1" dirty="0" smtClean="0"/>
              <a:t>. </a:t>
            </a:r>
            <a:r>
              <a:rPr lang="ru-RU" dirty="0" smtClean="0"/>
              <a:t>(</a:t>
            </a:r>
            <a:r>
              <a:rPr lang="ru-RU" i="1" dirty="0" smtClean="0"/>
              <a:t>Л. </a:t>
            </a:r>
            <a:r>
              <a:rPr lang="ru-RU" i="1" dirty="0" err="1" smtClean="0"/>
              <a:t>Костюков</a:t>
            </a:r>
            <a:r>
              <a:rPr lang="ru-RU" dirty="0" smtClean="0"/>
              <a:t>)</a:t>
            </a:r>
          </a:p>
          <a:p>
            <a:pPr algn="just">
              <a:buNone/>
            </a:pPr>
            <a:r>
              <a:rPr lang="en-US" dirty="0" smtClean="0"/>
              <a:t>	NB! </a:t>
            </a:r>
            <a:r>
              <a:rPr lang="ru-RU" dirty="0" smtClean="0"/>
              <a:t>При этом цивилизации исчезают… (Атлантида, Майя и др.)</a:t>
            </a:r>
          </a:p>
          <a:p>
            <a:r>
              <a:rPr lang="ru-RU" dirty="0" smtClean="0"/>
              <a:t>Премия В.А. Успенского «Апология математики»</a:t>
            </a:r>
            <a:endParaRPr lang="en-US" dirty="0" smtClean="0"/>
          </a:p>
          <a:p>
            <a:pPr>
              <a:buNone/>
            </a:pPr>
            <a:r>
              <a:rPr lang="ru-RU" dirty="0" smtClean="0"/>
              <a:t>	</a:t>
            </a:r>
            <a:r>
              <a:rPr lang="en-US" dirty="0" smtClean="0"/>
              <a:t>NB! </a:t>
            </a:r>
            <a:r>
              <a:rPr lang="ru-RU" dirty="0" smtClean="0"/>
              <a:t>Простота и сложность. Математика - не отдельно стоящее здание, а город разных стилей и предназначений</a:t>
            </a:r>
          </a:p>
          <a:p>
            <a:r>
              <a:rPr lang="ru-RU" sz="3100" b="1" dirty="0" smtClean="0"/>
              <a:t>Д. Гильберт </a:t>
            </a:r>
            <a:r>
              <a:rPr lang="en-US" sz="3100" b="1" dirty="0" smtClean="0"/>
              <a:t>VS</a:t>
            </a:r>
            <a:r>
              <a:rPr lang="ru-RU" sz="3100" b="1" smtClean="0"/>
              <a:t> Л. Брауэр </a:t>
            </a:r>
            <a:endParaRPr lang="ru-RU" sz="3100" b="1"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effectLst>
                  <a:outerShdw blurRad="38100" dist="38100" dir="2700000" algn="tl">
                    <a:srgbClr val="000000">
                      <a:alpha val="43137"/>
                    </a:srgbClr>
                  </a:outerShdw>
                </a:effectLst>
              </a:rPr>
              <a:t>БЫСТРОЕ УМНОЖЕНИЕ</a:t>
            </a:r>
            <a:endParaRPr lang="ru-RU" b="1" dirty="0">
              <a:effectLst>
                <a:outerShdw blurRad="38100" dist="38100" dir="2700000" algn="tl">
                  <a:srgbClr val="000000">
                    <a:alpha val="43137"/>
                  </a:srgbClr>
                </a:outerShdw>
              </a:effectLst>
            </a:endParaRPr>
          </a:p>
        </p:txBody>
      </p:sp>
      <p:pic>
        <p:nvPicPr>
          <p:cNvPr id="6" name="fast_mul.avi">
            <a:hlinkClick r:id="" action="ppaction://media"/>
          </p:cNvPr>
          <p:cNvPicPr>
            <a:picLocks noGrp="1" noRot="1" noChangeAspect="1"/>
          </p:cNvPicPr>
          <p:nvPr>
            <p:ph idx="1"/>
            <a:videoFile r:link="rId1"/>
          </p:nvPr>
        </p:nvPicPr>
        <p:blipFill>
          <a:blip r:embed="rId3" cstate="print"/>
          <a:stretch>
            <a:fillRect/>
          </a:stretch>
        </p:blipFill>
        <p:spPr>
          <a:xfrm>
            <a:off x="2295525" y="2147888"/>
            <a:ext cx="4552950" cy="34290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684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p:cTn id="7" fill="hold" display="0">
                  <p:stCondLst>
                    <p:cond delay="indefinite"/>
                  </p:stCondLst>
                  <p:endCondLst>
                    <p:cond evt="onNext" delay="0">
                      <p:tgtEl>
                        <p:sldTgt/>
                      </p:tgtEl>
                    </p:cond>
                    <p:cond evt="onPrev" delay="0">
                      <p:tgtEl>
                        <p:sldTgt/>
                      </p:tgtEl>
                    </p:cond>
                  </p:end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643190"/>
            <a:ext cx="8229600" cy="1143000"/>
          </a:xfrm>
        </p:spPr>
        <p:txBody>
          <a:bodyPr>
            <a:normAutofit fontScale="90000"/>
          </a:bodyPr>
          <a:lstStyle/>
          <a:p>
            <a:r>
              <a:rPr lang="ru-RU" b="1" dirty="0" smtClean="0">
                <a:effectLst>
                  <a:outerShdw blurRad="38100" dist="38100" dir="2700000" algn="tl">
                    <a:srgbClr val="000000">
                      <a:alpha val="43137"/>
                    </a:srgbClr>
                  </a:outerShdw>
                </a:effectLst>
              </a:rPr>
              <a:t>ИСТОРИЧЕСКИЙ ДИСКУРС МИФОЛОГИИ в РЕАЛЬНОСТЬ</a:t>
            </a:r>
            <a:br>
              <a:rPr lang="ru-RU" b="1" dirty="0" smtClean="0">
                <a:effectLst>
                  <a:outerShdw blurRad="38100" dist="38100" dir="2700000" algn="tl">
                    <a:srgbClr val="000000">
                      <a:alpha val="43137"/>
                    </a:srgbClr>
                  </a:outerShdw>
                </a:effectLst>
              </a:rPr>
            </a:br>
            <a:endParaRPr lang="ru-RU"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7" name="Picture 1" descr="ris_p100_bw1"/>
          <p:cNvPicPr>
            <a:picLocks noChangeAspect="1" noChangeArrowheads="1"/>
          </p:cNvPicPr>
          <p:nvPr/>
        </p:nvPicPr>
        <p:blipFill>
          <a:blip r:embed="rId2" cstate="print">
            <a:clrChange>
              <a:clrFrom>
                <a:srgbClr val="FFFFFF"/>
              </a:clrFrom>
              <a:clrTo>
                <a:srgbClr val="FFFFFF">
                  <a:alpha val="0"/>
                </a:srgbClr>
              </a:clrTo>
            </a:clrChange>
            <a:lum bright="6000"/>
          </a:blip>
          <a:srcRect/>
          <a:stretch>
            <a:fillRect/>
          </a:stretch>
        </p:blipFill>
        <p:spPr bwMode="auto">
          <a:xfrm>
            <a:off x="2500298" y="569751"/>
            <a:ext cx="4143404" cy="5718499"/>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pSp>
        <p:nvGrpSpPr>
          <p:cNvPr id="3073" name="Group 1"/>
          <p:cNvGrpSpPr>
            <a:grpSpLocks noChangeAspect="1"/>
          </p:cNvGrpSpPr>
          <p:nvPr/>
        </p:nvGrpSpPr>
        <p:grpSpPr bwMode="auto">
          <a:xfrm>
            <a:off x="2171700" y="0"/>
            <a:ext cx="4800600" cy="6743700"/>
            <a:chOff x="2007" y="1653"/>
            <a:chExt cx="7560" cy="10620"/>
          </a:xfrm>
        </p:grpSpPr>
        <p:sp>
          <p:nvSpPr>
            <p:cNvPr id="3076" name="AutoShape 4"/>
            <p:cNvSpPr>
              <a:spLocks noChangeAspect="1" noChangeArrowheads="1" noTextEdit="1"/>
            </p:cNvSpPr>
            <p:nvPr/>
          </p:nvSpPr>
          <p:spPr bwMode="auto">
            <a:xfrm>
              <a:off x="2007" y="1653"/>
              <a:ext cx="7560" cy="10620"/>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3075" name="Picture 3" descr="ris_p101_sm"/>
            <p:cNvPicPr>
              <a:picLocks noChangeAspect="1" noChangeArrowheads="1"/>
            </p:cNvPicPr>
            <p:nvPr/>
          </p:nvPicPr>
          <p:blipFill>
            <a:blip r:embed="rId2" cstate="print"/>
            <a:srcRect/>
            <a:stretch>
              <a:fillRect/>
            </a:stretch>
          </p:blipFill>
          <p:spPr bwMode="auto">
            <a:xfrm>
              <a:off x="2727" y="4893"/>
              <a:ext cx="5579" cy="7020"/>
            </a:xfrm>
            <a:prstGeom prst="rect">
              <a:avLst/>
            </a:prstGeom>
            <a:ln>
              <a:noFill/>
            </a:ln>
            <a:effectLst>
              <a:outerShdw blurRad="292100" dist="139700" dir="2700000" algn="tl" rotWithShape="0">
                <a:srgbClr val="333333">
                  <a:alpha val="65000"/>
                </a:srgbClr>
              </a:outerShdw>
            </a:effectLst>
          </p:spPr>
        </p:pic>
        <p:sp>
          <p:nvSpPr>
            <p:cNvPr id="3074" name="Text Box 2"/>
            <p:cNvSpPr txBox="1">
              <a:spLocks noChangeArrowheads="1"/>
            </p:cNvSpPr>
            <p:nvPr/>
          </p:nvSpPr>
          <p:spPr bwMode="auto">
            <a:xfrm>
              <a:off x="2187" y="2013"/>
              <a:ext cx="7201" cy="306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ТРЕТЬЯ РЕВОЛЮЦИЯ ФРЕЙДА: </a:t>
              </a:r>
              <a:endParaRPr kumimoji="0" lang="ru-RU" sz="9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психология подсознания (бессознательного).</a:t>
              </a:r>
              <a:endParaRPr kumimoji="0" lang="ru-RU" sz="9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Философы всегда отождествляли разум, ум с сознанием. Фрейд же заметил, что только малая часть отражающая поведение человека, имеет отношение к умственному рассудочному сознанию. Остальное принадлежит </a:t>
              </a:r>
              <a:r>
                <a:rPr kumimoji="0" lang="ru-RU" sz="1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бессознательному </a:t>
              </a:r>
              <a:r>
                <a:rPr kumimoji="0" lang="ru-RU" sz="1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как функции подсознания, которое не допускает и не согласовывает с сознанием мотивацию своего поведения.</a:t>
              </a:r>
              <a:endParaRPr kumimoji="0" lang="ru-RU" sz="1800" b="0" i="0" u="none" strike="noStrike" cap="none" normalizeH="0" baseline="0" dirty="0" smtClean="0">
                <a:ln>
                  <a:noFill/>
                </a:ln>
                <a:solidFill>
                  <a:schemeClr val="tx1"/>
                </a:solidFill>
                <a:effectLst/>
                <a:latin typeface="Arial" pitchFamily="34" charset="0"/>
              </a:endParaRP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554898" y="2258560"/>
            <a:ext cx="5473700" cy="3790950"/>
          </a:xfrm>
          <a:prstGeom prst="rect">
            <a:avLst/>
          </a:prstGeom>
          <a:noFill/>
          <a:ln w="9525">
            <a:noFill/>
            <a:miter lim="800000"/>
            <a:headEnd/>
            <a:tailEnd/>
          </a:ln>
          <a:effectLst/>
        </p:spPr>
      </p:pic>
      <p:sp>
        <p:nvSpPr>
          <p:cNvPr id="2055"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pSp>
        <p:nvGrpSpPr>
          <p:cNvPr id="2049" name="Group 1"/>
          <p:cNvGrpSpPr>
            <a:grpSpLocks noChangeAspect="1"/>
          </p:cNvGrpSpPr>
          <p:nvPr/>
        </p:nvGrpSpPr>
        <p:grpSpPr bwMode="auto">
          <a:xfrm>
            <a:off x="357158" y="571480"/>
            <a:ext cx="5829300" cy="5600700"/>
            <a:chOff x="1333" y="4914"/>
            <a:chExt cx="9180" cy="8820"/>
          </a:xfrm>
        </p:grpSpPr>
        <p:sp>
          <p:nvSpPr>
            <p:cNvPr id="2054" name="AutoShape 6"/>
            <p:cNvSpPr>
              <a:spLocks noChangeAspect="1" noChangeArrowheads="1" noTextEdit="1"/>
            </p:cNvSpPr>
            <p:nvPr/>
          </p:nvSpPr>
          <p:spPr bwMode="auto">
            <a:xfrm>
              <a:off x="1333" y="4914"/>
              <a:ext cx="9180" cy="8820"/>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2052" name="Text Box 4"/>
            <p:cNvSpPr txBox="1">
              <a:spLocks noChangeArrowheads="1"/>
            </p:cNvSpPr>
            <p:nvPr/>
          </p:nvSpPr>
          <p:spPr bwMode="auto">
            <a:xfrm>
              <a:off x="1446" y="5454"/>
              <a:ext cx="3116" cy="16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algn="ctr"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Arial" pitchFamily="34" charset="0"/>
                  <a:ea typeface="Calibri" pitchFamily="34" charset="0"/>
                  <a:cs typeface="Arial" pitchFamily="34" charset="0"/>
                </a:rPr>
                <a:t>Эрнст </a:t>
              </a:r>
              <a:r>
                <a:rPr kumimoji="0" lang="ru-RU" sz="1400" b="1" i="0" u="none" strike="noStrike" cap="none" normalizeH="0" baseline="0" dirty="0" err="1" smtClean="0">
                  <a:ln>
                    <a:noFill/>
                  </a:ln>
                  <a:solidFill>
                    <a:schemeClr val="tx1"/>
                  </a:solidFill>
                  <a:effectLst/>
                  <a:latin typeface="Arial" pitchFamily="34" charset="0"/>
                  <a:ea typeface="Calibri" pitchFamily="34" charset="0"/>
                  <a:cs typeface="Arial" pitchFamily="34" charset="0"/>
                </a:rPr>
                <a:t>Брюкке</a:t>
              </a:r>
              <a:r>
                <a:rPr kumimoji="0" lang="ru-RU" sz="1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 (1819 – 1892), Основатель механицизма</a:t>
              </a:r>
              <a:endParaRPr kumimoji="0" lang="ru-RU" sz="1800" b="0" i="0" u="none" strike="noStrike" cap="none" normalizeH="0" baseline="0" dirty="0" smtClean="0">
                <a:ln>
                  <a:noFill/>
                </a:ln>
                <a:solidFill>
                  <a:schemeClr val="tx1"/>
                </a:solidFill>
                <a:effectLst/>
                <a:latin typeface="Arial" pitchFamily="34" charset="0"/>
              </a:endParaRPr>
            </a:p>
          </p:txBody>
        </p:sp>
        <p:sp>
          <p:nvSpPr>
            <p:cNvPr id="2051" name="Text Box 3"/>
            <p:cNvSpPr txBox="1">
              <a:spLocks noChangeArrowheads="1"/>
            </p:cNvSpPr>
            <p:nvPr/>
          </p:nvSpPr>
          <p:spPr bwMode="auto">
            <a:xfrm>
              <a:off x="7386" y="5619"/>
              <a:ext cx="3062" cy="22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algn="ctr"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Машина Тьюринга</a:t>
              </a:r>
              <a:endParaRPr kumimoji="0" lang="ru-RU" sz="900" b="0" i="0" u="none" strike="noStrike" cap="none" normalizeH="0" baseline="0" dirty="0" smtClean="0">
                <a:ln>
                  <a:noFill/>
                </a:ln>
                <a:solidFill>
                  <a:schemeClr val="tx1"/>
                </a:solidFill>
                <a:effectLst/>
                <a:latin typeface="Arial" pitchFamily="34" charset="0"/>
              </a:endParaRPr>
            </a:p>
            <a:p>
              <a:pPr marL="0" marR="0" lvl="0" algn="ctr"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Arial" pitchFamily="34" charset="0"/>
                  <a:ea typeface="Calibri" pitchFamily="34" charset="0"/>
                  <a:cs typeface="Arial" pitchFamily="34" charset="0"/>
                </a:rPr>
                <a:t>Алан Тьюринг </a:t>
              </a:r>
              <a:endParaRPr kumimoji="0" lang="ru-RU" sz="900" b="0" i="0" u="none" strike="noStrike" cap="none" normalizeH="0" baseline="0" dirty="0" smtClean="0">
                <a:ln>
                  <a:noFill/>
                </a:ln>
                <a:solidFill>
                  <a:schemeClr val="tx1"/>
                </a:solidFill>
                <a:effectLst/>
                <a:latin typeface="Arial" pitchFamily="34" charset="0"/>
              </a:endParaRPr>
            </a:p>
            <a:p>
              <a:pPr marL="0" marR="0" lvl="0" algn="ctr"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(1912 ‑ 1954)</a:t>
              </a:r>
              <a:endParaRPr lang="ru-RU" sz="900" dirty="0" smtClean="0">
                <a:latin typeface="Arial" pitchFamily="34" charset="0"/>
                <a:ea typeface="Calibri" pitchFamily="34" charset="0"/>
                <a:cs typeface="Arial" pitchFamily="34" charset="0"/>
              </a:endParaRPr>
            </a:p>
          </p:txBody>
        </p:sp>
        <p:sp>
          <p:nvSpPr>
            <p:cNvPr id="2050" name="Text Box 2"/>
            <p:cNvSpPr txBox="1">
              <a:spLocks noChangeArrowheads="1"/>
            </p:cNvSpPr>
            <p:nvPr/>
          </p:nvSpPr>
          <p:spPr bwMode="auto">
            <a:xfrm>
              <a:off x="4908" y="5454"/>
              <a:ext cx="2078" cy="197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algn="ctr"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Механицист, </a:t>
              </a:r>
              <a:r>
                <a:rPr kumimoji="0" lang="ru-RU" sz="1400" b="1" i="0" u="none" strike="noStrike" cap="none" normalizeH="0" baseline="0" dirty="0" smtClean="0">
                  <a:ln>
                    <a:noFill/>
                  </a:ln>
                  <a:solidFill>
                    <a:schemeClr val="tx1"/>
                  </a:solidFill>
                  <a:effectLst/>
                  <a:latin typeface="Arial" pitchFamily="34" charset="0"/>
                  <a:ea typeface="Calibri" pitchFamily="34" charset="0"/>
                  <a:cs typeface="Arial" pitchFamily="34" charset="0"/>
                </a:rPr>
                <a:t>Герман Гельмгольц</a:t>
              </a:r>
              <a:r>
                <a:rPr kumimoji="0" lang="ru-RU" sz="1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 (1841 – 1894)</a:t>
              </a:r>
              <a:endParaRPr kumimoji="0" lang="ru-RU" sz="1800" b="0" i="0" u="none" strike="noStrike" cap="none" normalizeH="0" baseline="0" dirty="0" smtClean="0">
                <a:ln>
                  <a:noFill/>
                </a:ln>
                <a:solidFill>
                  <a:schemeClr val="tx1"/>
                </a:solidFill>
                <a:effectLst/>
                <a:latin typeface="Arial" pitchFamily="34" charset="0"/>
              </a:endParaRPr>
            </a:p>
          </p:txBody>
        </p:sp>
      </p:grpSp>
      <p:sp>
        <p:nvSpPr>
          <p:cNvPr id="12" name="Text Box 3"/>
          <p:cNvSpPr txBox="1">
            <a:spLocks noChangeArrowheads="1"/>
          </p:cNvSpPr>
          <p:nvPr/>
        </p:nvSpPr>
        <p:spPr bwMode="auto">
          <a:xfrm>
            <a:off x="6143636" y="928670"/>
            <a:ext cx="1944370" cy="14097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algn="ctr"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chemeClr val="tx1"/>
                </a:solidFill>
                <a:effectLst/>
                <a:latin typeface="Arial" pitchFamily="34" charset="0"/>
                <a:ea typeface="Calibri" pitchFamily="34" charset="0"/>
                <a:cs typeface="Arial" pitchFamily="34" charset="0"/>
              </a:rPr>
              <a:t>Андрей</a:t>
            </a:r>
            <a:r>
              <a:rPr kumimoji="0" lang="ru-RU" sz="1400" b="1" i="0" u="none" strike="noStrike" cap="none" normalizeH="0" dirty="0" smtClean="0">
                <a:ln>
                  <a:noFill/>
                </a:ln>
                <a:solidFill>
                  <a:schemeClr val="tx1"/>
                </a:solidFill>
                <a:effectLst/>
                <a:latin typeface="Arial" pitchFamily="34" charset="0"/>
                <a:ea typeface="Calibri" pitchFamily="34" charset="0"/>
                <a:cs typeface="Arial" pitchFamily="34" charset="0"/>
              </a:rPr>
              <a:t> Николаевич</a:t>
            </a:r>
            <a:r>
              <a:rPr kumimoji="0" lang="ru-RU" sz="1400" b="1" i="0" u="none" strike="noStrike" cap="none" normalizeH="0" baseline="0" dirty="0" smtClean="0">
                <a:ln>
                  <a:noFill/>
                </a:ln>
                <a:solidFill>
                  <a:schemeClr val="tx1"/>
                </a:solidFill>
                <a:effectLst/>
                <a:latin typeface="Arial" pitchFamily="34" charset="0"/>
                <a:ea typeface="Calibri" pitchFamily="34" charset="0"/>
                <a:cs typeface="Arial" pitchFamily="34" charset="0"/>
              </a:rPr>
              <a:t> Колмогоров </a:t>
            </a:r>
            <a:endParaRPr kumimoji="0" lang="ru-RU" sz="900" b="0" i="0" u="none" strike="noStrike" cap="none" normalizeH="0" baseline="0" dirty="0" smtClean="0">
              <a:ln>
                <a:noFill/>
              </a:ln>
              <a:solidFill>
                <a:schemeClr val="tx1"/>
              </a:solidFill>
              <a:effectLst/>
              <a:latin typeface="Arial" pitchFamily="34" charset="0"/>
            </a:endParaRPr>
          </a:p>
          <a:p>
            <a:pPr marL="0" marR="0" lvl="0" algn="ctr"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Arial" pitchFamily="34" charset="0"/>
                <a:ea typeface="Calibri" pitchFamily="34" charset="0"/>
                <a:cs typeface="Arial" pitchFamily="34" charset="0"/>
              </a:rPr>
              <a:t>(1903 ‑ 1987)</a:t>
            </a:r>
            <a:endParaRPr lang="ru-RU" sz="900" dirty="0" smtClean="0">
              <a:latin typeface="Arial" pitchFamily="34" charset="0"/>
              <a:ea typeface="Calibri" pitchFamily="34" charset="0"/>
              <a:cs typeface="Arial" pitchFamily="34" charset="0"/>
            </a:endParaRPr>
          </a:p>
        </p:txBody>
      </p:sp>
      <p:sp>
        <p:nvSpPr>
          <p:cNvPr id="13" name="Прямоугольник 12"/>
          <p:cNvSpPr/>
          <p:nvPr/>
        </p:nvSpPr>
        <p:spPr>
          <a:xfrm>
            <a:off x="4643438" y="1857364"/>
            <a:ext cx="2978188" cy="369332"/>
          </a:xfrm>
          <a:prstGeom prst="rect">
            <a:avLst/>
          </a:prstGeom>
        </p:spPr>
        <p:txBody>
          <a:bodyPr wrap="none">
            <a:spAutoFit/>
          </a:bodyPr>
          <a:lstStyle/>
          <a:p>
            <a:pPr lvl="0" algn="ctr" eaLnBrk="0" fontAlgn="base" hangingPunct="0">
              <a:spcBef>
                <a:spcPct val="0"/>
              </a:spcBef>
              <a:spcAft>
                <a:spcPct val="0"/>
              </a:spcAft>
            </a:pPr>
            <a:r>
              <a:rPr lang="ru-RU" dirty="0" smtClean="0">
                <a:latin typeface="Arial" pitchFamily="34" charset="0"/>
                <a:ea typeface="Calibri" pitchFamily="34" charset="0"/>
                <a:cs typeface="Arial" pitchFamily="34" charset="0"/>
              </a:rPr>
              <a:t>Основатели информатики</a:t>
            </a:r>
            <a:endParaRPr lang="ru-RU" sz="2400" dirty="0" smtClean="0">
              <a:latin typeface="Arial" pitchFamily="34" charset="0"/>
            </a:endParaRPr>
          </a:p>
        </p:txBody>
      </p:sp>
      <p:sp>
        <p:nvSpPr>
          <p:cNvPr id="15" name="Овал 14"/>
          <p:cNvSpPr/>
          <p:nvPr/>
        </p:nvSpPr>
        <p:spPr>
          <a:xfrm>
            <a:off x="4143372" y="2296750"/>
            <a:ext cx="2143140" cy="989374"/>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200" dirty="0" smtClean="0">
                <a:solidFill>
                  <a:schemeClr val="tx1"/>
                </a:solidFill>
                <a:latin typeface="Arial" pitchFamily="34" charset="0"/>
                <a:cs typeface="Arial" pitchFamily="34" charset="0"/>
              </a:rPr>
              <a:t>Интеллект как программируемая технология</a:t>
            </a:r>
            <a:endParaRPr lang="ru-RU" sz="1200" dirty="0">
              <a:solidFill>
                <a:schemeClr val="tx1"/>
              </a:solidFill>
            </a:endParaRPr>
          </a:p>
        </p:txBody>
      </p:sp>
      <p:pic>
        <p:nvPicPr>
          <p:cNvPr id="9" name="Рисунок 1" descr="D:\Alexandrov_archive\SIG\МОЗГ\про-колмогорова\smi01000.jpg"/>
          <p:cNvPicPr>
            <a:picLocks noChangeAspect="1" noChangeArrowheads="1"/>
          </p:cNvPicPr>
          <p:nvPr/>
        </p:nvPicPr>
        <p:blipFill>
          <a:blip r:embed="rId3" cstate="print"/>
          <a:srcRect/>
          <a:stretch>
            <a:fillRect/>
          </a:stretch>
        </p:blipFill>
        <p:spPr bwMode="auto">
          <a:xfrm flipH="1">
            <a:off x="4929190" y="3535037"/>
            <a:ext cx="2167655" cy="2476489"/>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556792"/>
            <a:ext cx="8229600" cy="4525963"/>
          </a:xfrm>
        </p:spPr>
        <p:txBody>
          <a:bodyPr>
            <a:normAutofit lnSpcReduction="10000"/>
          </a:bodyPr>
          <a:lstStyle/>
          <a:p>
            <a:pPr algn="just">
              <a:buNone/>
            </a:pPr>
            <a:r>
              <a:rPr lang="ru-RU" dirty="0" smtClean="0"/>
              <a:t>	Человеку, кроме присущих всем живым организмам генетической памяти, свойственна некая интеллектуальная составляющая памяти, опирающаяся на  сохраняемые во времени и </a:t>
            </a:r>
            <a:r>
              <a:rPr lang="ru-RU" smtClean="0"/>
              <a:t>пространстве  обучающие </a:t>
            </a:r>
            <a:r>
              <a:rPr lang="ru-RU" dirty="0" smtClean="0"/>
              <a:t>ментально- культурологические знания. Симбиоз Н.И.Вавилова и Т.Д.Лысенко!</a:t>
            </a:r>
          </a:p>
          <a:p>
            <a:pPr algn="just">
              <a:buNone/>
            </a:pPr>
            <a:r>
              <a:rPr lang="ru-RU" dirty="0" smtClean="0"/>
              <a:t> </a:t>
            </a:r>
          </a:p>
          <a:p>
            <a:endParaRPr lang="ru-RU"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1295400" y="1465281"/>
            <a:ext cx="6553200" cy="4678363"/>
          </a:xfrm>
          <a:prstGeom prst="rect">
            <a:avLst/>
          </a:prstGeom>
          <a:noFill/>
          <a:ln w="9525">
            <a:noFill/>
            <a:miter lim="800000"/>
            <a:headEnd/>
            <a:tailEnd/>
          </a:ln>
          <a:effectLst/>
        </p:spPr>
      </p:pic>
      <p:sp>
        <p:nvSpPr>
          <p:cNvPr id="2" name="Заголовок 1"/>
          <p:cNvSpPr>
            <a:spLocks noGrp="1"/>
          </p:cNvSpPr>
          <p:nvPr>
            <p:ph type="title"/>
          </p:nvPr>
        </p:nvSpPr>
        <p:spPr/>
        <p:txBody>
          <a:bodyPr>
            <a:noAutofit/>
          </a:bodyPr>
          <a:lstStyle/>
          <a:p>
            <a:r>
              <a:rPr lang="ru-RU" sz="3400" b="1" dirty="0" smtClean="0">
                <a:effectLst>
                  <a:outerShdw blurRad="38100" dist="38100" dir="2700000" algn="tl">
                    <a:srgbClr val="000000">
                      <a:alpha val="43137"/>
                    </a:srgbClr>
                  </a:outerShdw>
                </a:effectLst>
              </a:rPr>
              <a:t>ЭВОЛЮЦИЯ ИНФОРМАЦИИ </a:t>
            </a:r>
            <a:br>
              <a:rPr lang="ru-RU" sz="3400" b="1" dirty="0" smtClean="0">
                <a:effectLst>
                  <a:outerShdw blurRad="38100" dist="38100" dir="2700000" algn="tl">
                    <a:srgbClr val="000000">
                      <a:alpha val="43137"/>
                    </a:srgbClr>
                  </a:outerShdw>
                </a:effectLst>
              </a:rPr>
            </a:br>
            <a:r>
              <a:rPr lang="ru-RU" sz="3400" b="1" dirty="0" smtClean="0">
                <a:effectLst>
                  <a:outerShdw blurRad="38100" dist="38100" dir="2700000" algn="tl">
                    <a:srgbClr val="000000">
                      <a:alpha val="43137"/>
                    </a:srgbClr>
                  </a:outerShdw>
                </a:effectLst>
              </a:rPr>
              <a:t>В ГЕНАХ И В ИНТЕЛЛЕКТЕ </a:t>
            </a:r>
            <a:endParaRPr lang="ru-RU" sz="3400" b="1" dirty="0">
              <a:effectLst>
                <a:outerShdw blurRad="38100" dist="38100" dir="2700000" algn="tl">
                  <a:srgbClr val="000000">
                    <a:alpha val="43137"/>
                  </a:srgbClr>
                </a:outerShdw>
              </a:effectLst>
            </a:endParaRPr>
          </a:p>
        </p:txBody>
      </p:sp>
      <p:sp>
        <p:nvSpPr>
          <p:cNvPr id="4" name="TextBox 3"/>
          <p:cNvSpPr txBox="1"/>
          <p:nvPr/>
        </p:nvSpPr>
        <p:spPr>
          <a:xfrm>
            <a:off x="5500694" y="4572008"/>
            <a:ext cx="1000132" cy="461665"/>
          </a:xfrm>
          <a:prstGeom prst="rect">
            <a:avLst/>
          </a:prstGeom>
          <a:noFill/>
          <a:ln>
            <a:noFill/>
          </a:ln>
        </p:spPr>
        <p:txBody>
          <a:bodyPr wrap="square" rtlCol="0">
            <a:spAutoFit/>
          </a:bodyPr>
          <a:lstStyle/>
          <a:p>
            <a:pPr algn="ctr"/>
            <a:r>
              <a:rPr lang="ru-RU" sz="1200" b="1" dirty="0" smtClean="0">
                <a:latin typeface="Times New Roman" pitchFamily="18" charset="0"/>
                <a:cs typeface="Times New Roman" pitchFamily="18" charset="0"/>
              </a:rPr>
              <a:t>интеллект</a:t>
            </a:r>
            <a:endParaRPr lang="en-US" sz="1200" b="1" dirty="0" smtClean="0">
              <a:latin typeface="Times New Roman" pitchFamily="18" charset="0"/>
              <a:cs typeface="Times New Roman" pitchFamily="18" charset="0"/>
            </a:endParaRPr>
          </a:p>
          <a:p>
            <a:pPr algn="ctr"/>
            <a:r>
              <a:rPr lang="ru-RU" sz="1200" b="1" dirty="0" smtClean="0">
                <a:latin typeface="Times New Roman" pitchFamily="18" charset="0"/>
                <a:cs typeface="Times New Roman" pitchFamily="18" charset="0"/>
              </a:rPr>
              <a:t>мозга</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85794"/>
            <a:ext cx="8229600" cy="5643602"/>
          </a:xfrm>
        </p:spPr>
        <p:txBody>
          <a:bodyPr>
            <a:normAutofit fontScale="92500" lnSpcReduction="20000"/>
          </a:bodyPr>
          <a:lstStyle/>
          <a:p>
            <a:pPr algn="just">
              <a:buNone/>
            </a:pPr>
            <a:r>
              <a:rPr lang="ru-RU" b="1" dirty="0" smtClean="0"/>
              <a:t>Постулат А.Тойнби</a:t>
            </a:r>
          </a:p>
          <a:p>
            <a:pPr algn="just">
              <a:buNone/>
            </a:pPr>
            <a:r>
              <a:rPr lang="ru-RU" dirty="0" smtClean="0"/>
              <a:t> 	</a:t>
            </a:r>
            <a:r>
              <a:rPr lang="ru-RU" i="1" dirty="0" smtClean="0"/>
              <a:t>«…В истории письменности наблюдается не только соответствие между развитием техники письма и упрощением формы, но и эти две тенденции фактически тождественны друг другу, поскольку вся техническая проблема, которую должно решить письмо как фиксатор, посредник человеческой речи, - это отчетливая репрезентация широчайшей сферы человеческого языка с максимальной экономией визуальных символов, т.е. </a:t>
            </a:r>
            <a:r>
              <a:rPr lang="ru-RU" b="1" i="1" dirty="0" smtClean="0"/>
              <a:t>этерификация – закон прогрессирующего упрощения</a:t>
            </a:r>
            <a:r>
              <a:rPr lang="ru-RU" i="1" dirty="0" smtClean="0"/>
              <a:t>…»</a:t>
            </a:r>
            <a:endParaRPr lang="ru-RU" dirty="0" smtClean="0"/>
          </a:p>
          <a:p>
            <a:endParaRPr lang="ru-RU"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D:\jivopis.png"/>
          <p:cNvPicPr>
            <a:picLocks noChangeAspect="1" noChangeArrowheads="1"/>
          </p:cNvPicPr>
          <p:nvPr/>
        </p:nvPicPr>
        <p:blipFill>
          <a:blip r:embed="rId2" cstate="print"/>
          <a:srcRect/>
          <a:stretch>
            <a:fillRect/>
          </a:stretch>
        </p:blipFill>
        <p:spPr bwMode="auto">
          <a:xfrm>
            <a:off x="500049" y="790252"/>
            <a:ext cx="8143903" cy="5639144"/>
          </a:xfrm>
          <a:prstGeom prst="rect">
            <a:avLst/>
          </a:prstGeom>
          <a:noFill/>
          <a:ln w="9525">
            <a:noFill/>
            <a:miter lim="800000"/>
            <a:headEnd/>
            <a:tailEnd/>
          </a:ln>
        </p:spPr>
      </p:pic>
      <p:sp>
        <p:nvSpPr>
          <p:cNvPr id="3" name="TextBox 2"/>
          <p:cNvSpPr txBox="1"/>
          <p:nvPr/>
        </p:nvSpPr>
        <p:spPr>
          <a:xfrm>
            <a:off x="571472" y="214290"/>
            <a:ext cx="8143932" cy="461665"/>
          </a:xfrm>
          <a:prstGeom prst="rect">
            <a:avLst/>
          </a:prstGeom>
          <a:noFill/>
        </p:spPr>
        <p:txBody>
          <a:bodyPr wrap="square" rtlCol="0">
            <a:spAutoFit/>
          </a:bodyPr>
          <a:lstStyle/>
          <a:p>
            <a:r>
              <a:rPr lang="ru-RU" sz="2400" dirty="0" smtClean="0"/>
              <a:t>Это не живопись древних, а выживание...</a:t>
            </a:r>
            <a:endParaRPr lang="ru-RU" sz="2400"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Рисунок 2" descr="таблица_клинопись001.jpg"/>
          <p:cNvPicPr>
            <a:picLocks noChangeAspect="1"/>
          </p:cNvPicPr>
          <p:nvPr/>
        </p:nvPicPr>
        <p:blipFill>
          <a:blip r:embed="rId2" cstate="print">
            <a:clrChange>
              <a:clrFrom>
                <a:srgbClr val="FFFFFF"/>
              </a:clrFrom>
              <a:clrTo>
                <a:srgbClr val="FFFFFF">
                  <a:alpha val="0"/>
                </a:srgbClr>
              </a:clrTo>
            </a:clrChange>
          </a:blip>
          <a:srcRect/>
          <a:stretch>
            <a:fillRect/>
          </a:stretch>
        </p:blipFill>
        <p:spPr bwMode="auto">
          <a:xfrm rot="5460000">
            <a:off x="-529214" y="1329444"/>
            <a:ext cx="5975350" cy="3956050"/>
          </a:xfrm>
          <a:prstGeom prst="rect">
            <a:avLst/>
          </a:prstGeom>
          <a:ln>
            <a:noFill/>
          </a:ln>
          <a:effectLst>
            <a:outerShdw blurRad="292100" dist="139700" dir="2700000" algn="tl" rotWithShape="0">
              <a:srgbClr val="333333">
                <a:alpha val="65000"/>
              </a:srgbClr>
            </a:outerShdw>
          </a:effectLst>
        </p:spPr>
      </p:pic>
      <p:sp>
        <p:nvSpPr>
          <p:cNvPr id="3" name="TextBox 2"/>
          <p:cNvSpPr txBox="1"/>
          <p:nvPr/>
        </p:nvSpPr>
        <p:spPr>
          <a:xfrm>
            <a:off x="4786314" y="714356"/>
            <a:ext cx="4000528" cy="4893647"/>
          </a:xfrm>
          <a:prstGeom prst="rect">
            <a:avLst/>
          </a:prstGeom>
          <a:noFill/>
        </p:spPr>
        <p:txBody>
          <a:bodyPr wrap="square" rtlCol="0">
            <a:spAutoFit/>
          </a:bodyPr>
          <a:lstStyle/>
          <a:p>
            <a:r>
              <a:rPr lang="ru-RU" sz="2400" b="1" dirty="0" smtClean="0">
                <a:effectLst>
                  <a:outerShdw blurRad="38100" dist="38100" dir="2700000" algn="tl">
                    <a:srgbClr val="000000">
                      <a:alpha val="43137"/>
                    </a:srgbClr>
                  </a:outerShdw>
                </a:effectLst>
              </a:rPr>
              <a:t>РАЗВИТИЕ ВЕРБАЛЬНОГО МЫШЛЕНИЯ</a:t>
            </a:r>
          </a:p>
          <a:p>
            <a:r>
              <a:rPr lang="ru-RU" sz="2400" dirty="0" smtClean="0"/>
              <a:t>Пиктограмма – узнаваемый, идентифицируемый образ – унарное письмо</a:t>
            </a:r>
          </a:p>
          <a:p>
            <a:r>
              <a:rPr lang="ru-RU" sz="2400" dirty="0" smtClean="0"/>
              <a:t>(Роль  палочек при записи чисел)</a:t>
            </a:r>
          </a:p>
          <a:p>
            <a:r>
              <a:rPr lang="ru-RU" sz="2400" dirty="0" smtClean="0"/>
              <a:t>Сложно нарисовать пиктограмму, но просто запомнить </a:t>
            </a:r>
          </a:p>
          <a:p>
            <a:r>
              <a:rPr lang="ru-RU" sz="2400" dirty="0" smtClean="0"/>
              <a:t>Буквы: сложно запомнить слово и его смысл, но легко написать</a:t>
            </a:r>
            <a:endParaRPr lang="ru-RU" sz="24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00042"/>
            <a:ext cx="8229600" cy="5500726"/>
          </a:xfrm>
        </p:spPr>
        <p:txBody>
          <a:bodyPr>
            <a:noAutofit/>
          </a:bodyPr>
          <a:lstStyle/>
          <a:p>
            <a:pPr indent="0">
              <a:buNone/>
            </a:pPr>
            <a:r>
              <a:rPr lang="ru-RU" sz="1600" dirty="0" smtClean="0"/>
              <a:t>Каждая </a:t>
            </a:r>
            <a:r>
              <a:rPr lang="ru-RU" sz="1600" dirty="0" err="1" smtClean="0"/>
              <a:t>изъ</a:t>
            </a:r>
            <a:r>
              <a:rPr lang="ru-RU" sz="1600" dirty="0" smtClean="0"/>
              <a:t> 22 </a:t>
            </a:r>
            <a:r>
              <a:rPr lang="ru-RU" sz="1600" dirty="0" err="1" smtClean="0"/>
              <a:t>буквъ</a:t>
            </a:r>
            <a:r>
              <a:rPr lang="ru-RU" sz="1600" dirty="0" smtClean="0"/>
              <a:t> </a:t>
            </a:r>
            <a:r>
              <a:rPr lang="ru-RU" sz="1600" dirty="0" err="1" smtClean="0"/>
              <a:t>еврейскаго</a:t>
            </a:r>
            <a:r>
              <a:rPr lang="ru-RU" sz="1600" dirty="0" smtClean="0"/>
              <a:t> алфавита </a:t>
            </a:r>
            <a:r>
              <a:rPr lang="ru-RU" sz="1600" dirty="0" err="1" smtClean="0"/>
              <a:t>соответствуетъ</a:t>
            </a:r>
            <a:r>
              <a:rPr lang="ru-RU" sz="1600" dirty="0" smtClean="0"/>
              <a:t> определенному числу; </a:t>
            </a:r>
            <a:r>
              <a:rPr lang="ru-RU" sz="1600" dirty="0" err="1" smtClean="0"/>
              <a:t>первыя</a:t>
            </a:r>
            <a:r>
              <a:rPr lang="ru-RU" sz="1600" dirty="0" smtClean="0"/>
              <a:t> 9 </a:t>
            </a:r>
            <a:r>
              <a:rPr lang="ru-RU" sz="1600" dirty="0" err="1" smtClean="0"/>
              <a:t>буквъ</a:t>
            </a:r>
            <a:r>
              <a:rPr lang="ru-RU" sz="1600" dirty="0" smtClean="0"/>
              <a:t> </a:t>
            </a:r>
            <a:r>
              <a:rPr lang="ru-RU" sz="1600" dirty="0" err="1" smtClean="0"/>
              <a:t>соответствуютъ</a:t>
            </a:r>
            <a:r>
              <a:rPr lang="ru-RU" sz="1600" dirty="0" smtClean="0"/>
              <a:t> </a:t>
            </a:r>
            <a:r>
              <a:rPr lang="ru-RU" sz="1600" dirty="0" err="1" smtClean="0"/>
              <a:t>простымъ</a:t>
            </a:r>
            <a:r>
              <a:rPr lang="ru-RU" sz="1600" dirty="0" smtClean="0"/>
              <a:t> </a:t>
            </a:r>
            <a:r>
              <a:rPr lang="ru-RU" sz="1600" dirty="0" err="1" smtClean="0"/>
              <a:t>числамъ</a:t>
            </a:r>
            <a:r>
              <a:rPr lang="ru-RU" sz="1600" dirty="0" smtClean="0"/>
              <a:t>, </a:t>
            </a:r>
            <a:r>
              <a:rPr lang="ru-RU" sz="1600" dirty="0" err="1" smtClean="0"/>
              <a:t>следующ</a:t>
            </a:r>
            <a:r>
              <a:rPr lang="en-US" sz="1600" dirty="0" err="1" smtClean="0"/>
              <a:t>i</a:t>
            </a:r>
            <a:r>
              <a:rPr lang="ru-RU" sz="1600" dirty="0" smtClean="0"/>
              <a:t>я 9 — </a:t>
            </a:r>
            <a:r>
              <a:rPr lang="ru-RU" sz="1600" dirty="0" err="1" smtClean="0"/>
              <a:t>десяткамъ</a:t>
            </a:r>
            <a:r>
              <a:rPr lang="ru-RU" sz="1600" dirty="0" smtClean="0"/>
              <a:t> и т. д. Каждое слово </a:t>
            </a:r>
            <a:r>
              <a:rPr lang="ru-RU" sz="1600" dirty="0" err="1" smtClean="0"/>
              <a:t>соответствуетъ</a:t>
            </a:r>
            <a:r>
              <a:rPr lang="ru-RU" sz="1600" dirty="0" smtClean="0"/>
              <a:t> определенному числу, получающемуся сложен</a:t>
            </a:r>
            <a:r>
              <a:rPr lang="en-US" sz="1600" dirty="0" err="1" smtClean="0"/>
              <a:t>i</a:t>
            </a:r>
            <a:r>
              <a:rPr lang="ru-RU" sz="1600" dirty="0" err="1" smtClean="0"/>
              <a:t>емъ</a:t>
            </a:r>
            <a:r>
              <a:rPr lang="ru-RU" sz="1600" dirty="0" smtClean="0"/>
              <a:t> </a:t>
            </a:r>
            <a:r>
              <a:rPr lang="ru-RU" sz="1600" dirty="0" err="1" smtClean="0"/>
              <a:t>чиселъ</a:t>
            </a:r>
            <a:r>
              <a:rPr lang="ru-RU" sz="1600" dirty="0" smtClean="0"/>
              <a:t>, </a:t>
            </a:r>
            <a:r>
              <a:rPr lang="ru-RU" sz="1600" dirty="0" err="1" smtClean="0"/>
              <a:t>соответствующихъ</a:t>
            </a:r>
            <a:r>
              <a:rPr lang="ru-RU" sz="1600" dirty="0" smtClean="0"/>
              <a:t> </a:t>
            </a:r>
            <a:r>
              <a:rPr lang="ru-RU" sz="1600" dirty="0" err="1" smtClean="0"/>
              <a:t>буквамъ</a:t>
            </a:r>
            <a:r>
              <a:rPr lang="ru-RU" sz="1600" dirty="0" smtClean="0"/>
              <a:t> этого слова.</a:t>
            </a:r>
          </a:p>
          <a:p>
            <a:pPr indent="0">
              <a:buNone/>
            </a:pPr>
            <a:r>
              <a:rPr lang="ru-RU" sz="1600" dirty="0" smtClean="0"/>
              <a:t>Точно </a:t>
            </a:r>
            <a:r>
              <a:rPr lang="ru-RU" sz="1600" dirty="0" err="1" smtClean="0"/>
              <a:t>такъ-же</a:t>
            </a:r>
            <a:r>
              <a:rPr lang="ru-RU" sz="1600" dirty="0" smtClean="0"/>
              <a:t> целые стихи </a:t>
            </a:r>
            <a:r>
              <a:rPr lang="ru-RU" sz="1600" dirty="0" err="1" smtClean="0"/>
              <a:t>могутъ</a:t>
            </a:r>
            <a:r>
              <a:rPr lang="ru-RU" sz="1600" dirty="0" smtClean="0"/>
              <a:t> быть приведены </a:t>
            </a:r>
            <a:r>
              <a:rPr lang="ru-RU" sz="1600" dirty="0" err="1" smtClean="0"/>
              <a:t>къ</a:t>
            </a:r>
            <a:r>
              <a:rPr lang="ru-RU" sz="1600" dirty="0" smtClean="0"/>
              <a:t> одному числу. Общее мистическое правило этой цифровой Каббалы заключается </a:t>
            </a:r>
            <a:r>
              <a:rPr lang="ru-RU" sz="1600" dirty="0" err="1" smtClean="0"/>
              <a:t>въ</a:t>
            </a:r>
            <a:r>
              <a:rPr lang="ru-RU" sz="1600" dirty="0" smtClean="0"/>
              <a:t> </a:t>
            </a:r>
            <a:r>
              <a:rPr lang="ru-RU" sz="1600" dirty="0" err="1" smtClean="0"/>
              <a:t>томъ</a:t>
            </a:r>
            <a:r>
              <a:rPr lang="ru-RU" sz="1600" dirty="0" smtClean="0"/>
              <a:t>, что слова, </a:t>
            </a:r>
            <a:r>
              <a:rPr lang="ru-RU" sz="1600" dirty="0" err="1" smtClean="0"/>
              <a:t>выраженныя</a:t>
            </a:r>
            <a:r>
              <a:rPr lang="ru-RU" sz="1600" dirty="0" smtClean="0"/>
              <a:t> </a:t>
            </a:r>
            <a:r>
              <a:rPr lang="ru-RU" sz="1600" dirty="0" err="1" smtClean="0"/>
              <a:t>однимъ</a:t>
            </a:r>
            <a:r>
              <a:rPr lang="ru-RU" sz="1600" dirty="0" smtClean="0"/>
              <a:t> и </a:t>
            </a:r>
            <a:r>
              <a:rPr lang="ru-RU" sz="1600" dirty="0" err="1" smtClean="0"/>
              <a:t>темъ-же</a:t>
            </a:r>
            <a:r>
              <a:rPr lang="ru-RU" sz="1600" dirty="0" smtClean="0"/>
              <a:t> </a:t>
            </a:r>
            <a:r>
              <a:rPr lang="ru-RU" sz="1600" dirty="0" err="1" smtClean="0"/>
              <a:t>числомъ</a:t>
            </a:r>
            <a:r>
              <a:rPr lang="ru-RU" sz="1600" dirty="0" smtClean="0"/>
              <a:t>, </a:t>
            </a:r>
            <a:r>
              <a:rPr lang="ru-RU" sz="1600" dirty="0" err="1" smtClean="0"/>
              <a:t>имеютъ</a:t>
            </a:r>
            <a:r>
              <a:rPr lang="ru-RU" sz="1600" dirty="0" smtClean="0"/>
              <a:t> внутреннее сродство между собою. Поэтому, </a:t>
            </a:r>
            <a:r>
              <a:rPr lang="ru-RU" sz="1600" dirty="0" err="1" smtClean="0"/>
              <a:t>получивъ</a:t>
            </a:r>
            <a:r>
              <a:rPr lang="ru-RU" sz="1600" dirty="0" smtClean="0"/>
              <a:t> </a:t>
            </a:r>
            <a:r>
              <a:rPr lang="ru-RU" sz="1600" dirty="0" err="1" smtClean="0"/>
              <a:t>изъ</a:t>
            </a:r>
            <a:r>
              <a:rPr lang="ru-RU" sz="1600" dirty="0" smtClean="0"/>
              <a:t> слова число, можно его разложить на </a:t>
            </a:r>
            <a:r>
              <a:rPr lang="ru-RU" sz="1600" dirty="0" err="1" smtClean="0"/>
              <a:t>новыя</a:t>
            </a:r>
            <a:r>
              <a:rPr lang="ru-RU" sz="1600" dirty="0" smtClean="0"/>
              <a:t> слова, соблюдая вышеозначенное правило. </a:t>
            </a:r>
            <a:r>
              <a:rPr lang="ru-RU" sz="1600" dirty="0" err="1" smtClean="0"/>
              <a:t>Въ</a:t>
            </a:r>
            <a:r>
              <a:rPr lang="ru-RU" sz="1600" dirty="0" smtClean="0"/>
              <a:t> Геометр</a:t>
            </a:r>
            <a:r>
              <a:rPr lang="en-US" sz="1600" dirty="0" err="1" smtClean="0"/>
              <a:t>i</a:t>
            </a:r>
            <a:r>
              <a:rPr lang="ru-RU" sz="1600" dirty="0" smtClean="0"/>
              <a:t>и </a:t>
            </a:r>
            <a:r>
              <a:rPr lang="ru-RU" sz="1600" dirty="0" err="1" smtClean="0"/>
              <a:t>лежитъ</a:t>
            </a:r>
            <a:r>
              <a:rPr lang="ru-RU" sz="1600" dirty="0" smtClean="0"/>
              <a:t> </a:t>
            </a:r>
            <a:r>
              <a:rPr lang="ru-RU" sz="1600" dirty="0" err="1" smtClean="0"/>
              <a:t>ключъ</a:t>
            </a:r>
            <a:r>
              <a:rPr lang="ru-RU" sz="1600" dirty="0" smtClean="0"/>
              <a:t> </a:t>
            </a:r>
            <a:r>
              <a:rPr lang="ru-RU" sz="1600" dirty="0" err="1" smtClean="0"/>
              <a:t>къ</a:t>
            </a:r>
            <a:r>
              <a:rPr lang="ru-RU" sz="1600" dirty="0" smtClean="0"/>
              <a:t> </a:t>
            </a:r>
            <a:r>
              <a:rPr lang="ru-RU" sz="1600" dirty="0" err="1" smtClean="0"/>
              <a:t>ономантической</a:t>
            </a:r>
            <a:r>
              <a:rPr lang="ru-RU" sz="1600" dirty="0" smtClean="0"/>
              <a:t> системе.</a:t>
            </a:r>
          </a:p>
          <a:p>
            <a:pPr indent="0">
              <a:buNone/>
            </a:pPr>
            <a:r>
              <a:rPr lang="ru-RU" sz="1600" b="1" dirty="0" err="1" smtClean="0"/>
              <a:t>Къ</a:t>
            </a:r>
            <a:r>
              <a:rPr lang="ru-RU" sz="1600" b="1" dirty="0" smtClean="0"/>
              <a:t> этой т</a:t>
            </a:r>
            <a:r>
              <a:rPr lang="en-US" sz="1600" b="1" dirty="0" err="1" smtClean="0"/>
              <a:t>eopi</a:t>
            </a:r>
            <a:r>
              <a:rPr lang="ru-RU" sz="1600" b="1" dirty="0" smtClean="0"/>
              <a:t>и </a:t>
            </a:r>
            <a:r>
              <a:rPr lang="ru-RU" sz="1600" b="1" dirty="0" err="1" smtClean="0"/>
              <a:t>буквъ</a:t>
            </a:r>
            <a:r>
              <a:rPr lang="ru-RU" sz="1600" b="1" dirty="0" smtClean="0"/>
              <a:t> </a:t>
            </a:r>
            <a:r>
              <a:rPr lang="ru-RU" sz="1600" b="1" dirty="0" err="1" smtClean="0"/>
              <a:t>и</a:t>
            </a:r>
            <a:r>
              <a:rPr lang="ru-RU" sz="1600" b="1" dirty="0" smtClean="0"/>
              <a:t> </a:t>
            </a:r>
            <a:r>
              <a:rPr lang="ru-RU" sz="1600" b="1" dirty="0" err="1" smtClean="0"/>
              <a:t>цифръ</a:t>
            </a:r>
            <a:r>
              <a:rPr lang="ru-RU" sz="1600" b="1" dirty="0" smtClean="0"/>
              <a:t> </a:t>
            </a:r>
            <a:r>
              <a:rPr lang="ru-RU" sz="1600" dirty="0" smtClean="0"/>
              <a:t>присоединяется </a:t>
            </a:r>
            <a:r>
              <a:rPr lang="ru-RU" sz="1600" dirty="0" err="1" smtClean="0"/>
              <a:t>тео</a:t>
            </a:r>
            <a:r>
              <a:rPr lang="en-US" sz="1600" dirty="0" smtClean="0"/>
              <a:t>pi</a:t>
            </a:r>
            <a:r>
              <a:rPr lang="ru-RU" sz="1600" dirty="0" smtClean="0"/>
              <a:t>я. </a:t>
            </a:r>
            <a:r>
              <a:rPr lang="ru-RU" sz="1600" dirty="0" err="1" smtClean="0"/>
              <a:t>контрастовъ</a:t>
            </a:r>
            <a:r>
              <a:rPr lang="ru-RU" sz="1600" dirty="0" smtClean="0"/>
              <a:t>, по которой м</a:t>
            </a:r>
            <a:r>
              <a:rPr lang="en-US" sz="1600" dirty="0" err="1" smtClean="0"/>
              <a:t>i</a:t>
            </a:r>
            <a:r>
              <a:rPr lang="ru-RU" sz="1600" dirty="0" err="1" smtClean="0"/>
              <a:t>ръ</a:t>
            </a:r>
            <a:r>
              <a:rPr lang="ru-RU" sz="1600" dirty="0" smtClean="0"/>
              <a:t> </a:t>
            </a:r>
            <a:r>
              <a:rPr lang="ru-RU" sz="1600" dirty="0" err="1" smtClean="0"/>
              <a:t>физическ</a:t>
            </a:r>
            <a:r>
              <a:rPr lang="en-US" sz="1600" dirty="0" err="1" smtClean="0"/>
              <a:t>i</a:t>
            </a:r>
            <a:r>
              <a:rPr lang="ru-RU" sz="1600" dirty="0" err="1" smtClean="0"/>
              <a:t>й</a:t>
            </a:r>
            <a:r>
              <a:rPr lang="ru-RU" sz="1600" dirty="0" smtClean="0"/>
              <a:t>, </a:t>
            </a:r>
            <a:r>
              <a:rPr lang="ru-RU" sz="1600" dirty="0" err="1" smtClean="0"/>
              <a:t>какъ</a:t>
            </a:r>
            <a:r>
              <a:rPr lang="ru-RU" sz="1600" dirty="0" smtClean="0"/>
              <a:t> и м</a:t>
            </a:r>
            <a:r>
              <a:rPr lang="en-US" sz="1600" dirty="0" err="1" smtClean="0"/>
              <a:t>i</a:t>
            </a:r>
            <a:r>
              <a:rPr lang="ru-RU" sz="1600" dirty="0" err="1" smtClean="0"/>
              <a:t>ръ</a:t>
            </a:r>
            <a:r>
              <a:rPr lang="ru-RU" sz="1600" dirty="0" smtClean="0"/>
              <a:t> моральный, </a:t>
            </a:r>
            <a:r>
              <a:rPr lang="ru-RU" sz="1600" dirty="0" err="1" smtClean="0"/>
              <a:t>являетъ</a:t>
            </a:r>
            <a:r>
              <a:rPr lang="ru-RU" sz="1600" dirty="0" smtClean="0"/>
              <a:t> </a:t>
            </a:r>
            <a:r>
              <a:rPr lang="ru-RU" sz="1600" dirty="0" err="1" smtClean="0"/>
              <a:t>рядъ</a:t>
            </a:r>
            <a:r>
              <a:rPr lang="ru-RU" sz="1600" dirty="0" smtClean="0"/>
              <a:t> </a:t>
            </a:r>
            <a:r>
              <a:rPr lang="ru-RU" sz="1600" dirty="0" err="1" smtClean="0"/>
              <a:t>тезъ</a:t>
            </a:r>
            <a:r>
              <a:rPr lang="ru-RU" sz="1600" dirty="0" smtClean="0"/>
              <a:t> и </a:t>
            </a:r>
            <a:r>
              <a:rPr lang="ru-RU" sz="1600" dirty="0" err="1" smtClean="0"/>
              <a:t>антитезъ</a:t>
            </a:r>
            <a:r>
              <a:rPr lang="ru-RU" sz="1600" dirty="0" smtClean="0"/>
              <a:t>, </a:t>
            </a:r>
            <a:r>
              <a:rPr lang="ru-RU" sz="1600" dirty="0" err="1" smtClean="0"/>
              <a:t>примиряемыхъ</a:t>
            </a:r>
            <a:r>
              <a:rPr lang="ru-RU" sz="1600" dirty="0" smtClean="0"/>
              <a:t> </a:t>
            </a:r>
            <a:r>
              <a:rPr lang="ru-RU" sz="1600" dirty="0" err="1" smtClean="0"/>
              <a:t>и</a:t>
            </a:r>
            <a:r>
              <a:rPr lang="ru-RU" sz="1600" dirty="0" smtClean="0"/>
              <a:t> </a:t>
            </a:r>
            <a:r>
              <a:rPr lang="ru-RU" sz="1600" dirty="0" err="1" smtClean="0"/>
              <a:t>уравновешиваемыхъ</a:t>
            </a:r>
            <a:r>
              <a:rPr lang="ru-RU" sz="1600" dirty="0" smtClean="0"/>
              <a:t> синтезами. </a:t>
            </a:r>
            <a:r>
              <a:rPr lang="ru-RU" sz="2400" b="1" dirty="0" err="1" smtClean="0"/>
              <a:t>Археометръ</a:t>
            </a:r>
            <a:r>
              <a:rPr lang="ru-RU" sz="2400" b="1" dirty="0" smtClean="0"/>
              <a:t>,</a:t>
            </a:r>
            <a:r>
              <a:rPr lang="ru-RU" sz="1600" dirty="0" smtClean="0"/>
              <a:t> </a:t>
            </a:r>
            <a:r>
              <a:rPr lang="ru-RU" sz="1600" dirty="0" err="1" smtClean="0"/>
              <a:t>приборъ</a:t>
            </a:r>
            <a:r>
              <a:rPr lang="ru-RU" sz="1600" dirty="0" smtClean="0"/>
              <a:t>, </a:t>
            </a:r>
            <a:r>
              <a:rPr lang="ru-RU" sz="1600" dirty="0" err="1" smtClean="0"/>
              <a:t>дающ</a:t>
            </a:r>
            <a:r>
              <a:rPr lang="en-US" sz="1600" dirty="0" err="1" smtClean="0"/>
              <a:t>i</a:t>
            </a:r>
            <a:r>
              <a:rPr lang="ru-RU" sz="1600" dirty="0" err="1" smtClean="0"/>
              <a:t>й</a:t>
            </a:r>
            <a:r>
              <a:rPr lang="ru-RU" sz="1600" dirty="0" smtClean="0"/>
              <a:t> возможность производить </a:t>
            </a:r>
            <a:r>
              <a:rPr lang="ru-RU" sz="1600" dirty="0" err="1" smtClean="0"/>
              <a:t>сложныя</a:t>
            </a:r>
            <a:r>
              <a:rPr lang="ru-RU" sz="1600" dirty="0" smtClean="0"/>
              <a:t> </a:t>
            </a:r>
            <a:r>
              <a:rPr lang="ru-RU" sz="1600" dirty="0" err="1" smtClean="0"/>
              <a:t>изследован</a:t>
            </a:r>
            <a:r>
              <a:rPr lang="en-US" sz="1600" dirty="0" err="1" smtClean="0"/>
              <a:t>i</a:t>
            </a:r>
            <a:r>
              <a:rPr lang="ru-RU" sz="1600" dirty="0" smtClean="0"/>
              <a:t>я прошедших </a:t>
            </a:r>
            <a:r>
              <a:rPr lang="ru-RU" sz="1600" dirty="0" err="1" smtClean="0"/>
              <a:t>событ</a:t>
            </a:r>
            <a:r>
              <a:rPr lang="en-US" sz="1600" dirty="0" err="1" smtClean="0"/>
              <a:t>i</a:t>
            </a:r>
            <a:r>
              <a:rPr lang="ru-RU" sz="1600" dirty="0" err="1" smtClean="0"/>
              <a:t>й</a:t>
            </a:r>
            <a:r>
              <a:rPr lang="ru-RU" sz="1600" dirty="0" smtClean="0"/>
              <a:t> и, </a:t>
            </a:r>
            <a:r>
              <a:rPr lang="ru-RU" sz="1600" dirty="0" err="1" smtClean="0"/>
              <a:t>какъ</a:t>
            </a:r>
            <a:r>
              <a:rPr lang="ru-RU" sz="1600" dirty="0" smtClean="0"/>
              <a:t> логическое </a:t>
            </a:r>
            <a:r>
              <a:rPr lang="ru-RU" sz="1600" dirty="0" err="1" smtClean="0"/>
              <a:t>следств</a:t>
            </a:r>
            <a:r>
              <a:rPr lang="en-US" sz="1600" dirty="0" err="1" smtClean="0"/>
              <a:t>i</a:t>
            </a:r>
            <a:r>
              <a:rPr lang="ru-RU" sz="1600" dirty="0" smtClean="0"/>
              <a:t>е, определять </a:t>
            </a:r>
            <a:r>
              <a:rPr lang="ru-RU" sz="1600" dirty="0" err="1" smtClean="0"/>
              <a:t>грядущ</a:t>
            </a:r>
            <a:r>
              <a:rPr lang="en-US" sz="1600" dirty="0" err="1" smtClean="0"/>
              <a:t>i</a:t>
            </a:r>
            <a:r>
              <a:rPr lang="ru-RU" sz="1600" dirty="0" smtClean="0"/>
              <a:t>я. Я прибегаю </a:t>
            </a:r>
            <a:r>
              <a:rPr lang="ru-RU" sz="1600" dirty="0" err="1" smtClean="0"/>
              <a:t>къ</a:t>
            </a:r>
            <a:r>
              <a:rPr lang="ru-RU" sz="1600" dirty="0" smtClean="0"/>
              <a:t> помощи вашего </a:t>
            </a:r>
            <a:r>
              <a:rPr lang="ru-RU" sz="1600" dirty="0" err="1" smtClean="0"/>
              <a:t>археометра</a:t>
            </a:r>
            <a:r>
              <a:rPr lang="ru-RU" sz="1600" dirty="0" smtClean="0"/>
              <a:t>, чтобы решить </a:t>
            </a:r>
            <a:r>
              <a:rPr lang="ru-RU" sz="1600" dirty="0" err="1" smtClean="0"/>
              <a:t>вопросъ</a:t>
            </a:r>
            <a:r>
              <a:rPr lang="ru-RU" sz="1600" dirty="0" smtClean="0"/>
              <a:t>, </a:t>
            </a:r>
            <a:r>
              <a:rPr lang="ru-RU" sz="1600" dirty="0" err="1" smtClean="0"/>
              <a:t>обсуждавш</a:t>
            </a:r>
            <a:r>
              <a:rPr lang="en-US" sz="1600" dirty="0" err="1" smtClean="0"/>
              <a:t>i</a:t>
            </a:r>
            <a:r>
              <a:rPr lang="ru-RU" sz="1600" dirty="0" err="1" smtClean="0"/>
              <a:t>йся</a:t>
            </a:r>
            <a:r>
              <a:rPr lang="ru-RU" sz="1600" dirty="0" smtClean="0"/>
              <a:t> </a:t>
            </a:r>
            <a:r>
              <a:rPr lang="ru-RU" sz="1600" dirty="0" err="1" smtClean="0"/>
              <a:t>въ</a:t>
            </a:r>
            <a:r>
              <a:rPr lang="ru-RU" sz="1600" dirty="0" smtClean="0"/>
              <a:t> </a:t>
            </a:r>
            <a:r>
              <a:rPr lang="ru-RU" sz="1600" dirty="0" err="1" smtClean="0"/>
              <a:t>течен</a:t>
            </a:r>
            <a:r>
              <a:rPr lang="en-US" sz="1600" dirty="0" err="1" smtClean="0"/>
              <a:t>i</a:t>
            </a:r>
            <a:r>
              <a:rPr lang="ru-RU" sz="1600" dirty="0" smtClean="0"/>
              <a:t>е </a:t>
            </a:r>
            <a:r>
              <a:rPr lang="ru-RU" sz="1600" dirty="0" err="1" smtClean="0"/>
              <a:t>вековъ</a:t>
            </a:r>
            <a:r>
              <a:rPr lang="ru-RU" sz="1600" dirty="0" smtClean="0"/>
              <a:t>, и который, </a:t>
            </a:r>
            <a:r>
              <a:rPr lang="ru-RU" sz="1600" dirty="0" err="1" smtClean="0"/>
              <a:t>какъ</a:t>
            </a:r>
            <a:r>
              <a:rPr lang="ru-RU" sz="1600" dirty="0" smtClean="0"/>
              <a:t> и </a:t>
            </a:r>
            <a:r>
              <a:rPr lang="ru-RU" sz="1600" dirty="0" err="1" smtClean="0"/>
              <a:t>мног</a:t>
            </a:r>
            <a:r>
              <a:rPr lang="en-US" sz="1600" dirty="0" err="1" smtClean="0"/>
              <a:t>i</a:t>
            </a:r>
            <a:r>
              <a:rPr lang="ru-RU" sz="1600" dirty="0" smtClean="0"/>
              <a:t>е друг</a:t>
            </a:r>
            <a:r>
              <a:rPr lang="en-US" sz="1600" dirty="0" err="1" smtClean="0"/>
              <a:t>i</a:t>
            </a:r>
            <a:r>
              <a:rPr lang="ru-RU" sz="1600" dirty="0" smtClean="0"/>
              <a:t>е </a:t>
            </a:r>
            <a:r>
              <a:rPr lang="ru-RU" sz="1600" dirty="0" err="1" smtClean="0"/>
              <a:t>подобнаго</a:t>
            </a:r>
            <a:r>
              <a:rPr lang="ru-RU" sz="1600" dirty="0" smtClean="0"/>
              <a:t> рода, это удивительное изобретен</a:t>
            </a:r>
            <a:r>
              <a:rPr lang="en-US" sz="1600" dirty="0" err="1" smtClean="0"/>
              <a:t>i</a:t>
            </a:r>
            <a:r>
              <a:rPr lang="ru-RU" sz="1600" dirty="0" smtClean="0"/>
              <a:t>е дало возможность решить окончательно.</a:t>
            </a:r>
          </a:p>
          <a:p>
            <a:pPr indent="0">
              <a:buNone/>
            </a:pPr>
            <a:r>
              <a:rPr lang="ru-RU" sz="1600" dirty="0" smtClean="0"/>
              <a:t>У </a:t>
            </a:r>
            <a:r>
              <a:rPr lang="ru-RU" sz="1600" dirty="0" err="1" smtClean="0"/>
              <a:t>халдеевъ</a:t>
            </a:r>
            <a:r>
              <a:rPr lang="ru-RU" sz="1600" dirty="0" smtClean="0"/>
              <a:t>, равно </a:t>
            </a:r>
            <a:r>
              <a:rPr lang="ru-RU" sz="1600" dirty="0" err="1" smtClean="0"/>
              <a:t>какъ</a:t>
            </a:r>
            <a:r>
              <a:rPr lang="ru-RU" sz="1600" dirty="0" smtClean="0"/>
              <a:t> и у </a:t>
            </a:r>
            <a:r>
              <a:rPr lang="ru-RU" sz="1600" dirty="0" err="1" smtClean="0"/>
              <a:t>египтянъ</a:t>
            </a:r>
            <a:r>
              <a:rPr lang="ru-RU" sz="1600" dirty="0" smtClean="0"/>
              <a:t>, Кабала составляла часть того, что </a:t>
            </a:r>
            <a:r>
              <a:rPr lang="ru-RU" sz="1600" dirty="0" err="1" smtClean="0"/>
              <a:t>академ</a:t>
            </a:r>
            <a:r>
              <a:rPr lang="en-US" sz="1600" dirty="0" err="1" smtClean="0"/>
              <a:t>i</a:t>
            </a:r>
            <a:r>
              <a:rPr lang="ru-RU" sz="1600" dirty="0" smtClean="0"/>
              <a:t>и </a:t>
            </a:r>
            <a:r>
              <a:rPr lang="ru-RU" sz="1600" dirty="0" err="1" smtClean="0"/>
              <a:t>метропол</a:t>
            </a:r>
            <a:r>
              <a:rPr lang="en-US" sz="1600" dirty="0" err="1" smtClean="0"/>
              <a:t>i</a:t>
            </a:r>
            <a:r>
              <a:rPr lang="ru-RU" sz="1600" dirty="0" err="1" smtClean="0"/>
              <a:t>й</a:t>
            </a:r>
            <a:r>
              <a:rPr lang="ru-RU" sz="1600" dirty="0" smtClean="0"/>
              <a:t> называли мудростью, то есть </a:t>
            </a:r>
            <a:r>
              <a:rPr lang="ru-RU" sz="1600" dirty="0" err="1" smtClean="0"/>
              <a:t>синтезомъ</a:t>
            </a:r>
            <a:r>
              <a:rPr lang="ru-RU" sz="1600" dirty="0" smtClean="0"/>
              <a:t> </a:t>
            </a:r>
            <a:r>
              <a:rPr lang="ru-RU" sz="1600" dirty="0" err="1" smtClean="0"/>
              <a:t>наукъ</a:t>
            </a:r>
            <a:r>
              <a:rPr lang="ru-RU" sz="1600" dirty="0" smtClean="0"/>
              <a:t> и </a:t>
            </a:r>
            <a:r>
              <a:rPr lang="ru-RU" sz="1600" dirty="0" err="1" smtClean="0"/>
              <a:t>искусствъ</a:t>
            </a:r>
            <a:r>
              <a:rPr lang="ru-RU" sz="1600" dirty="0" smtClean="0"/>
              <a:t>, </a:t>
            </a:r>
            <a:r>
              <a:rPr lang="ru-RU" sz="1600" dirty="0" err="1" smtClean="0"/>
              <a:t>приведенныхъ</a:t>
            </a:r>
            <a:r>
              <a:rPr lang="ru-RU" sz="1600" dirty="0" smtClean="0"/>
              <a:t> </a:t>
            </a:r>
            <a:r>
              <a:rPr lang="ru-RU" sz="1600" dirty="0" err="1" smtClean="0"/>
              <a:t>къ</a:t>
            </a:r>
            <a:r>
              <a:rPr lang="ru-RU" sz="1600" dirty="0" smtClean="0"/>
              <a:t> своему общему принципу. </a:t>
            </a:r>
            <a:r>
              <a:rPr lang="ru-RU" sz="1600" dirty="0" err="1" smtClean="0"/>
              <a:t>Этотъ</a:t>
            </a:r>
            <a:r>
              <a:rPr lang="ru-RU" sz="1600" dirty="0" smtClean="0"/>
              <a:t> </a:t>
            </a:r>
            <a:r>
              <a:rPr lang="ru-RU" sz="1600" dirty="0" err="1" smtClean="0"/>
              <a:t>принципъ</a:t>
            </a:r>
            <a:r>
              <a:rPr lang="ru-RU" sz="1600" dirty="0" smtClean="0"/>
              <a:t> </a:t>
            </a:r>
            <a:r>
              <a:rPr lang="ru-RU" sz="1600" dirty="0" err="1" smtClean="0"/>
              <a:t>былъ</a:t>
            </a:r>
            <a:r>
              <a:rPr lang="ru-RU" sz="1600" dirty="0" smtClean="0"/>
              <a:t> Слово или </a:t>
            </a:r>
            <a:r>
              <a:rPr lang="ru-RU" sz="1600" dirty="0" err="1" smtClean="0"/>
              <a:t>Глаголъ</a:t>
            </a:r>
            <a:r>
              <a:rPr lang="ru-RU" sz="1600" dirty="0" smtClean="0"/>
              <a:t>.</a:t>
            </a:r>
          </a:p>
          <a:p>
            <a:pPr indent="0">
              <a:buNone/>
            </a:pPr>
            <a:r>
              <a:rPr lang="ru-RU" sz="1600" dirty="0" smtClean="0"/>
              <a:t>Сохранилось много </a:t>
            </a:r>
            <a:r>
              <a:rPr lang="ru-RU" sz="1600" dirty="0" err="1" smtClean="0"/>
              <a:t>разсказовъ</a:t>
            </a:r>
            <a:r>
              <a:rPr lang="ru-RU" sz="1600" dirty="0" smtClean="0"/>
              <a:t> о </a:t>
            </a:r>
            <a:r>
              <a:rPr lang="ru-RU" sz="1600" dirty="0" err="1" smtClean="0"/>
              <a:t>другихъ</a:t>
            </a:r>
            <a:r>
              <a:rPr lang="ru-RU" sz="1600" dirty="0" smtClean="0"/>
              <a:t>, более или менее </a:t>
            </a:r>
            <a:r>
              <a:rPr lang="ru-RU" sz="1600" dirty="0" err="1" smtClean="0"/>
              <a:t>искуссныхъ</a:t>
            </a:r>
            <a:r>
              <a:rPr lang="ru-RU" sz="1600" dirty="0" smtClean="0"/>
              <a:t>, </a:t>
            </a:r>
            <a:r>
              <a:rPr lang="ru-RU" sz="1600" dirty="0" err="1" smtClean="0"/>
              <a:t>автоматахъ</a:t>
            </a:r>
            <a:r>
              <a:rPr lang="ru-RU" sz="1600" dirty="0" smtClean="0"/>
              <a:t>, одни </a:t>
            </a:r>
            <a:r>
              <a:rPr lang="ru-RU" sz="1600" dirty="0" err="1" smtClean="0"/>
              <a:t>изъ</a:t>
            </a:r>
            <a:r>
              <a:rPr lang="ru-RU" sz="1600" dirty="0" smtClean="0"/>
              <a:t> </a:t>
            </a:r>
            <a:r>
              <a:rPr lang="ru-RU" sz="1600" dirty="0" err="1" smtClean="0"/>
              <a:t>которыхъ</a:t>
            </a:r>
            <a:r>
              <a:rPr lang="ru-RU" sz="1600" dirty="0" smtClean="0"/>
              <a:t> играли на фортепьяно, скрипке, флейте, </a:t>
            </a:r>
            <a:r>
              <a:rPr lang="ru-RU" sz="1600" dirty="0" err="1" smtClean="0"/>
              <a:t>въ</a:t>
            </a:r>
            <a:r>
              <a:rPr lang="ru-RU" sz="1600" dirty="0" smtClean="0"/>
              <a:t> </a:t>
            </a:r>
            <a:r>
              <a:rPr lang="ru-RU" sz="1600" dirty="0" err="1" smtClean="0"/>
              <a:t>вахматы</a:t>
            </a:r>
            <a:r>
              <a:rPr lang="ru-RU" sz="1600" dirty="0" smtClean="0"/>
              <a:t> и т. п., но всего более </a:t>
            </a:r>
            <a:r>
              <a:rPr lang="ru-RU" sz="1600" dirty="0" err="1" smtClean="0"/>
              <a:t>подходитъ</a:t>
            </a:r>
            <a:r>
              <a:rPr lang="ru-RU" sz="1600" dirty="0" smtClean="0"/>
              <a:t> к типу </a:t>
            </a:r>
            <a:r>
              <a:rPr lang="ru-RU" sz="2400" dirty="0" err="1" smtClean="0"/>
              <a:t>археометра</a:t>
            </a:r>
            <a:r>
              <a:rPr lang="ru-RU" sz="2400" dirty="0" smtClean="0"/>
              <a:t> </a:t>
            </a:r>
            <a:r>
              <a:rPr lang="en-US" sz="2400" b="1" dirty="0" err="1" smtClean="0"/>
              <a:t>ars</a:t>
            </a:r>
            <a:r>
              <a:rPr lang="en-US" sz="2400" b="1" dirty="0" smtClean="0"/>
              <a:t> magna</a:t>
            </a:r>
            <a:r>
              <a:rPr lang="ru-RU" sz="2400" dirty="0" smtClean="0"/>
              <a:t> или </a:t>
            </a:r>
            <a:r>
              <a:rPr lang="en-US" sz="2400" b="1" dirty="0" err="1" smtClean="0"/>
              <a:t>ars</a:t>
            </a:r>
            <a:r>
              <a:rPr lang="en-US" sz="2400" b="1" dirty="0" smtClean="0"/>
              <a:t> </a:t>
            </a:r>
            <a:r>
              <a:rPr lang="en-US" sz="2400" b="1" dirty="0" err="1" smtClean="0"/>
              <a:t>universalis</a:t>
            </a:r>
            <a:r>
              <a:rPr lang="ru-RU" sz="2400" dirty="0" smtClean="0"/>
              <a:t> </a:t>
            </a:r>
            <a:r>
              <a:rPr lang="ru-RU" sz="1600" dirty="0" smtClean="0"/>
              <a:t>— Раймонда </a:t>
            </a:r>
            <a:r>
              <a:rPr lang="ru-RU" sz="1600" dirty="0" err="1" smtClean="0"/>
              <a:t>Лулл</a:t>
            </a:r>
            <a:r>
              <a:rPr lang="en-US" sz="1600" dirty="0" err="1" smtClean="0"/>
              <a:t>i</a:t>
            </a:r>
            <a:r>
              <a:rPr lang="ru-RU" sz="1600" dirty="0" smtClean="0"/>
              <a:t>я, </a:t>
            </a:r>
            <a:r>
              <a:rPr lang="ru-RU" sz="1600" dirty="0" err="1" smtClean="0"/>
              <a:t>аппаратъ</a:t>
            </a:r>
            <a:r>
              <a:rPr lang="ru-RU" sz="1600" dirty="0" smtClean="0"/>
              <a:t>, </a:t>
            </a:r>
            <a:r>
              <a:rPr lang="ru-RU" sz="1600" dirty="0" err="1" smtClean="0"/>
              <a:t>дававш</a:t>
            </a:r>
            <a:r>
              <a:rPr lang="en-US" sz="1600" dirty="0" err="1" smtClean="0"/>
              <a:t>i</a:t>
            </a:r>
            <a:r>
              <a:rPr lang="ru-RU" sz="1600" dirty="0" err="1" smtClean="0"/>
              <a:t>й</a:t>
            </a:r>
            <a:r>
              <a:rPr lang="ru-RU" sz="1600" dirty="0" smtClean="0"/>
              <a:t> </a:t>
            </a:r>
            <a:r>
              <a:rPr lang="ru-RU" sz="1600" dirty="0" err="1" smtClean="0"/>
              <a:t>логическ</a:t>
            </a:r>
            <a:r>
              <a:rPr lang="en-US" sz="1600" dirty="0" err="1" smtClean="0"/>
              <a:t>i</a:t>
            </a:r>
            <a:r>
              <a:rPr lang="ru-RU" sz="1600" dirty="0" smtClean="0"/>
              <a:t>е выводы </a:t>
            </a:r>
            <a:r>
              <a:rPr lang="ru-RU" sz="1600" dirty="0" err="1" smtClean="0"/>
              <a:t>механическимъ</a:t>
            </a:r>
            <a:r>
              <a:rPr lang="ru-RU" sz="1600" dirty="0" smtClean="0"/>
              <a:t> </a:t>
            </a:r>
            <a:r>
              <a:rPr lang="ru-RU" sz="1600" dirty="0" err="1" smtClean="0"/>
              <a:t>путемъ</a:t>
            </a:r>
            <a:r>
              <a:rPr lang="ru-RU" sz="1600" dirty="0" smtClean="0"/>
              <a:t>.</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dirty="0" smtClean="0"/>
              <a:t>Non </a:t>
            </a:r>
            <a:r>
              <a:rPr lang="en-US" dirty="0" err="1" smtClean="0"/>
              <a:t>multum</a:t>
            </a:r>
            <a:r>
              <a:rPr lang="en-US" dirty="0" smtClean="0"/>
              <a:t> </a:t>
            </a:r>
            <a:r>
              <a:rPr lang="en-US" dirty="0" err="1" smtClean="0"/>
              <a:t>sed</a:t>
            </a:r>
            <a:r>
              <a:rPr lang="en-US" dirty="0" smtClean="0"/>
              <a:t> </a:t>
            </a:r>
            <a:r>
              <a:rPr lang="en-US" dirty="0" err="1" smtClean="0"/>
              <a:t>multa</a:t>
            </a:r>
            <a:r>
              <a:rPr lang="ru-RU" dirty="0" smtClean="0"/>
              <a:t> </a:t>
            </a:r>
            <a:br>
              <a:rPr lang="ru-RU" dirty="0" smtClean="0"/>
            </a:br>
            <a:r>
              <a:rPr lang="ru-RU" dirty="0" smtClean="0"/>
              <a:t>(В немногом – многое) </a:t>
            </a:r>
            <a:endParaRPr lang="ru-RU" dirty="0"/>
          </a:p>
        </p:txBody>
      </p:sp>
      <p:sp>
        <p:nvSpPr>
          <p:cNvPr id="3" name="Содержимое 2"/>
          <p:cNvSpPr>
            <a:spLocks noGrp="1"/>
          </p:cNvSpPr>
          <p:nvPr>
            <p:ph idx="1"/>
          </p:nvPr>
        </p:nvSpPr>
        <p:spPr>
          <a:xfrm>
            <a:off x="457200" y="1500174"/>
            <a:ext cx="8229600" cy="5214974"/>
          </a:xfrm>
        </p:spPr>
        <p:txBody>
          <a:bodyPr>
            <a:normAutofit fontScale="77500" lnSpcReduction="20000"/>
          </a:bodyPr>
          <a:lstStyle/>
          <a:p>
            <a:pPr algn="just">
              <a:buNone/>
            </a:pPr>
            <a:r>
              <a:rPr lang="ru-RU" dirty="0" smtClean="0"/>
              <a:t>	Отучить ум от усталости, приучить его переходить мгновенно от одного предмета к другому; изощрить его так, чтобы самая сложная операция была ему с первой минуты легкою; будет приискана математическая формула для того, чтобы в огромной книге нападать именно на ту страницу, которая нужна, и быстро расчислить, сколько затем страниц можно пропустить без изъяна. </a:t>
            </a:r>
          </a:p>
          <a:p>
            <a:pPr algn="just">
              <a:buNone/>
            </a:pPr>
            <a:r>
              <a:rPr lang="en-US" dirty="0" smtClean="0">
                <a:solidFill>
                  <a:srgbClr val="FF0000"/>
                </a:solidFill>
              </a:rPr>
              <a:t>NB! </a:t>
            </a:r>
            <a:r>
              <a:rPr lang="ru-RU" dirty="0" smtClean="0">
                <a:solidFill>
                  <a:srgbClr val="FF0000"/>
                </a:solidFill>
              </a:rPr>
              <a:t>Поисковые машины </a:t>
            </a:r>
            <a:r>
              <a:rPr lang="ru-RU" dirty="0" err="1" smtClean="0">
                <a:solidFill>
                  <a:srgbClr val="FF0000"/>
                </a:solidFill>
              </a:rPr>
              <a:t>Яндекс</a:t>
            </a:r>
            <a:r>
              <a:rPr lang="ru-RU" dirty="0" smtClean="0">
                <a:solidFill>
                  <a:srgbClr val="FF0000"/>
                </a:solidFill>
              </a:rPr>
              <a:t>, </a:t>
            </a:r>
            <a:r>
              <a:rPr lang="ru-RU" dirty="0" err="1" smtClean="0">
                <a:solidFill>
                  <a:srgbClr val="FF0000"/>
                </a:solidFill>
              </a:rPr>
              <a:t>Рамблер</a:t>
            </a:r>
            <a:r>
              <a:rPr lang="ru-RU" dirty="0" smtClean="0">
                <a:solidFill>
                  <a:srgbClr val="FF0000"/>
                </a:solidFill>
              </a:rPr>
              <a:t>, </a:t>
            </a:r>
            <a:r>
              <a:rPr lang="en-US" dirty="0" smtClean="0">
                <a:solidFill>
                  <a:srgbClr val="FF0000"/>
                </a:solidFill>
              </a:rPr>
              <a:t>Google</a:t>
            </a:r>
            <a:r>
              <a:rPr lang="ru-RU" dirty="0" smtClean="0">
                <a:solidFill>
                  <a:srgbClr val="FF0000"/>
                </a:solidFill>
              </a:rPr>
              <a:t> все еще пытаются решить сформулированную проблему</a:t>
            </a:r>
          </a:p>
          <a:p>
            <a:pPr algn="just">
              <a:buNone/>
            </a:pPr>
            <a:r>
              <a:rPr lang="ru-RU" dirty="0" smtClean="0"/>
              <a:t>	Скажем: это мечта! ничего не бывало! за исключением аэростатов — все это </a:t>
            </a:r>
            <a:r>
              <a:rPr lang="ru-RU" dirty="0" err="1" smtClean="0"/>
              <a:t>воочью</a:t>
            </a:r>
            <a:r>
              <a:rPr lang="ru-RU" dirty="0" smtClean="0"/>
              <a:t> совершается: каждый из нас — такой труженик, и облегчительная формула для чтения найдена — спросите у кого угодно. Воля ваша. </a:t>
            </a:r>
            <a:r>
              <a:rPr lang="en-US" dirty="0" smtClean="0"/>
              <a:t>Non </a:t>
            </a:r>
            <a:r>
              <a:rPr lang="en-US" dirty="0" err="1" smtClean="0"/>
              <a:t>multum</a:t>
            </a:r>
            <a:r>
              <a:rPr lang="en-US" dirty="0" smtClean="0"/>
              <a:t> </a:t>
            </a:r>
            <a:r>
              <a:rPr lang="en-US" dirty="0" err="1" smtClean="0"/>
              <a:t>sed</a:t>
            </a:r>
            <a:r>
              <a:rPr lang="en-US" dirty="0" smtClean="0"/>
              <a:t> </a:t>
            </a:r>
            <a:r>
              <a:rPr lang="en-US" dirty="0" err="1" smtClean="0"/>
              <a:t>multa</a:t>
            </a:r>
            <a:r>
              <a:rPr lang="ru-RU" dirty="0" smtClean="0"/>
              <a:t> — без этого жизнь невозможна...</a:t>
            </a:r>
          </a:p>
          <a:p>
            <a:pPr algn="r">
              <a:buNone/>
            </a:pPr>
            <a:r>
              <a:rPr lang="ru-RU" dirty="0" smtClean="0"/>
              <a:t>В.Ф. Одоевский </a:t>
            </a:r>
            <a:r>
              <a:rPr lang="ru-RU" i="1" dirty="0" smtClean="0"/>
              <a:t>[1840]</a:t>
            </a:r>
            <a:endParaRPr lang="ru-RU" dirty="0"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Заголовок 1"/>
          <p:cNvSpPr>
            <a:spLocks noGrp="1"/>
          </p:cNvSpPr>
          <p:nvPr>
            <p:ph type="title"/>
          </p:nvPr>
        </p:nvSpPr>
        <p:spPr>
          <a:xfrm>
            <a:off x="457200" y="71438"/>
            <a:ext cx="8229600" cy="1143000"/>
          </a:xfrm>
        </p:spPr>
        <p:txBody>
          <a:bodyPr>
            <a:normAutofit/>
          </a:bodyPr>
          <a:lstStyle/>
          <a:p>
            <a:r>
              <a:rPr lang="ru-RU" sz="3200" b="1" dirty="0" smtClean="0">
                <a:effectLst>
                  <a:outerShdw blurRad="38100" dist="38100" dir="2700000" algn="tl">
                    <a:srgbClr val="000000">
                      <a:alpha val="43137"/>
                    </a:srgbClr>
                  </a:outerShdw>
                </a:effectLst>
              </a:rPr>
              <a:t>МАТЕМАТИЧЕСКИЕ МОДЕЛИ ОБРАБОТКИ СИГНАЛОВ. ФУРЬЕ И ВЕЙЕРШТРАСС</a:t>
            </a:r>
          </a:p>
        </p:txBody>
      </p:sp>
      <p:pic>
        <p:nvPicPr>
          <p:cNvPr id="2056" name="Picture 11" descr="Ris_1_1A"/>
          <p:cNvPicPr>
            <a:picLocks noChangeAspect="1" noChangeArrowheads="1"/>
          </p:cNvPicPr>
          <p:nvPr/>
        </p:nvPicPr>
        <p:blipFill>
          <a:blip r:embed="rId3" cstate="print">
            <a:clrChange>
              <a:clrFrom>
                <a:srgbClr val="FFFFFF"/>
              </a:clrFrom>
              <a:clrTo>
                <a:srgbClr val="FFFFFF">
                  <a:alpha val="0"/>
                </a:srgbClr>
              </a:clrTo>
            </a:clrChange>
            <a:grayscl/>
          </a:blip>
          <a:srcRect/>
          <a:stretch>
            <a:fillRect/>
          </a:stretch>
        </p:blipFill>
        <p:spPr bwMode="auto">
          <a:xfrm>
            <a:off x="3028950" y="1357313"/>
            <a:ext cx="2524125" cy="3314700"/>
          </a:xfrm>
          <a:prstGeom prst="rect">
            <a:avLst/>
          </a:prstGeom>
          <a:noFill/>
          <a:ln w="9525">
            <a:noFill/>
            <a:miter lim="800000"/>
            <a:headEnd/>
            <a:tailEnd/>
          </a:ln>
        </p:spPr>
      </p:pic>
      <p:pic>
        <p:nvPicPr>
          <p:cNvPr id="2057" name="Picture 9" descr="Ris_1_1D"/>
          <p:cNvPicPr>
            <a:picLocks noChangeAspect="1" noChangeArrowheads="1"/>
          </p:cNvPicPr>
          <p:nvPr/>
        </p:nvPicPr>
        <p:blipFill>
          <a:blip r:embed="rId4" cstate="print">
            <a:clrChange>
              <a:clrFrom>
                <a:srgbClr val="FFFFFF"/>
              </a:clrFrom>
              <a:clrTo>
                <a:srgbClr val="FFFFFF">
                  <a:alpha val="0"/>
                </a:srgbClr>
              </a:clrTo>
            </a:clrChange>
            <a:lum bright="-24000" contrast="42000"/>
            <a:grayscl/>
          </a:blip>
          <a:srcRect/>
          <a:stretch>
            <a:fillRect/>
          </a:stretch>
        </p:blipFill>
        <p:spPr bwMode="auto">
          <a:xfrm>
            <a:off x="3500438" y="5429250"/>
            <a:ext cx="542925" cy="685800"/>
          </a:xfrm>
          <a:prstGeom prst="rect">
            <a:avLst/>
          </a:prstGeom>
          <a:noFill/>
          <a:ln w="9525">
            <a:noFill/>
            <a:miter lim="800000"/>
            <a:headEnd/>
            <a:tailEnd/>
          </a:ln>
        </p:spPr>
      </p:pic>
      <p:graphicFrame>
        <p:nvGraphicFramePr>
          <p:cNvPr id="2050" name="Object 8"/>
          <p:cNvGraphicFramePr>
            <a:graphicFrameLocks noChangeAspect="1"/>
          </p:cNvGraphicFramePr>
          <p:nvPr/>
        </p:nvGraphicFramePr>
        <p:xfrm>
          <a:off x="4143375" y="5500688"/>
          <a:ext cx="1028700" cy="542925"/>
        </p:xfrm>
        <a:graphic>
          <a:graphicData uri="http://schemas.openxmlformats.org/presentationml/2006/ole">
            <p:oleObj spid="_x0000_s1026" name="Формула" r:id="rId5" imgW="520474" imgH="279279" progId="Equation.3">
              <p:embed/>
            </p:oleObj>
          </a:graphicData>
        </a:graphic>
      </p:graphicFrame>
      <p:pic>
        <p:nvPicPr>
          <p:cNvPr id="2058" name="Picture 7" descr="Ris_1_1B"/>
          <p:cNvPicPr>
            <a:picLocks noChangeAspect="1" noChangeArrowheads="1"/>
          </p:cNvPicPr>
          <p:nvPr/>
        </p:nvPicPr>
        <p:blipFill>
          <a:blip r:embed="rId6" cstate="print">
            <a:clrChange>
              <a:clrFrom>
                <a:srgbClr val="FFFFFF"/>
              </a:clrFrom>
              <a:clrTo>
                <a:srgbClr val="FFFFFF">
                  <a:alpha val="0"/>
                </a:srgbClr>
              </a:clrTo>
            </a:clrChange>
            <a:grayscl/>
          </a:blip>
          <a:srcRect/>
          <a:stretch>
            <a:fillRect/>
          </a:stretch>
        </p:blipFill>
        <p:spPr bwMode="auto">
          <a:xfrm>
            <a:off x="6029325" y="1390650"/>
            <a:ext cx="2428875" cy="2752725"/>
          </a:xfrm>
          <a:prstGeom prst="rect">
            <a:avLst/>
          </a:prstGeom>
          <a:noFill/>
          <a:ln w="9525">
            <a:noFill/>
            <a:miter lim="800000"/>
            <a:headEnd/>
            <a:tailEnd/>
          </a:ln>
        </p:spPr>
      </p:pic>
      <p:graphicFrame>
        <p:nvGraphicFramePr>
          <p:cNvPr id="2051" name="Object 5"/>
          <p:cNvGraphicFramePr>
            <a:graphicFrameLocks noChangeAspect="1"/>
          </p:cNvGraphicFramePr>
          <p:nvPr/>
        </p:nvGraphicFramePr>
        <p:xfrm>
          <a:off x="6215063" y="4643438"/>
          <a:ext cx="2066925" cy="514350"/>
        </p:xfrm>
        <a:graphic>
          <a:graphicData uri="http://schemas.openxmlformats.org/presentationml/2006/ole">
            <p:oleObj spid="_x0000_s1027" name="Формула" r:id="rId7" imgW="1727200" imgH="431800" progId="Equation.3">
              <p:embed/>
            </p:oleObj>
          </a:graphicData>
        </a:graphic>
      </p:graphicFrame>
      <p:pic>
        <p:nvPicPr>
          <p:cNvPr id="2059" name="Picture 4" descr="Ris_1_1б_"/>
          <p:cNvPicPr>
            <a:picLocks noChangeAspect="1" noChangeArrowheads="1"/>
          </p:cNvPicPr>
          <p:nvPr/>
        </p:nvPicPr>
        <p:blipFill>
          <a:blip r:embed="rId8" cstate="print">
            <a:clrChange>
              <a:clrFrom>
                <a:srgbClr val="FFFFFF"/>
              </a:clrFrom>
              <a:clrTo>
                <a:srgbClr val="FFFFFF">
                  <a:alpha val="0"/>
                </a:srgbClr>
              </a:clrTo>
            </a:clrChange>
          </a:blip>
          <a:srcRect/>
          <a:stretch>
            <a:fillRect/>
          </a:stretch>
        </p:blipFill>
        <p:spPr bwMode="auto">
          <a:xfrm>
            <a:off x="5929313" y="5429250"/>
            <a:ext cx="1076325" cy="1257300"/>
          </a:xfrm>
          <a:prstGeom prst="rect">
            <a:avLst/>
          </a:prstGeom>
          <a:noFill/>
          <a:ln w="9525">
            <a:noFill/>
            <a:miter lim="800000"/>
            <a:headEnd/>
            <a:tailEnd/>
          </a:ln>
        </p:spPr>
      </p:pic>
      <p:graphicFrame>
        <p:nvGraphicFramePr>
          <p:cNvPr id="2052" name="Object 3"/>
          <p:cNvGraphicFramePr>
            <a:graphicFrameLocks noChangeAspect="1"/>
          </p:cNvGraphicFramePr>
          <p:nvPr/>
        </p:nvGraphicFramePr>
        <p:xfrm>
          <a:off x="7072313" y="5857875"/>
          <a:ext cx="1563687" cy="381000"/>
        </p:xfrm>
        <a:graphic>
          <a:graphicData uri="http://schemas.openxmlformats.org/presentationml/2006/ole">
            <p:oleObj spid="_x0000_s1028" name="Формула" r:id="rId9" imgW="723272" imgH="177646" progId="Equation.3">
              <p:embed/>
            </p:oleObj>
          </a:graphicData>
        </a:graphic>
      </p:graphicFrame>
      <p:pic>
        <p:nvPicPr>
          <p:cNvPr id="2060" name="Picture 2" descr="Ris_1_1С"/>
          <p:cNvPicPr>
            <a:picLocks noChangeAspect="1" noChangeArrowheads="1"/>
          </p:cNvPicPr>
          <p:nvPr/>
        </p:nvPicPr>
        <p:blipFill>
          <a:blip r:embed="rId10" cstate="print">
            <a:clrChange>
              <a:clrFrom>
                <a:srgbClr val="FFFFFF"/>
              </a:clrFrom>
              <a:clrTo>
                <a:srgbClr val="FFFFFF">
                  <a:alpha val="0"/>
                </a:srgbClr>
              </a:clrTo>
            </a:clrChange>
            <a:grayscl/>
          </a:blip>
          <a:srcRect/>
          <a:stretch>
            <a:fillRect/>
          </a:stretch>
        </p:blipFill>
        <p:spPr bwMode="auto">
          <a:xfrm>
            <a:off x="214313" y="1428750"/>
            <a:ext cx="2714625" cy="4429125"/>
          </a:xfrm>
          <a:prstGeom prst="rect">
            <a:avLst/>
          </a:prstGeom>
          <a:noFill/>
          <a:ln w="9525">
            <a:noFill/>
            <a:miter lim="800000"/>
            <a:headEnd/>
            <a:tailEnd/>
          </a:ln>
        </p:spPr>
      </p:pic>
      <p:sp>
        <p:nvSpPr>
          <p:cNvPr id="2061" name="Text Box 12"/>
          <p:cNvSpPr txBox="1">
            <a:spLocks noChangeArrowheads="1"/>
          </p:cNvSpPr>
          <p:nvPr/>
        </p:nvSpPr>
        <p:spPr bwMode="auto">
          <a:xfrm>
            <a:off x="5829300" y="-1647825"/>
            <a:ext cx="519113" cy="447675"/>
          </a:xfrm>
          <a:prstGeom prst="rect">
            <a:avLst/>
          </a:prstGeom>
          <a:noFill/>
          <a:ln w="9525">
            <a:noFill/>
            <a:miter lim="800000"/>
            <a:headEnd/>
            <a:tailEnd/>
          </a:ln>
        </p:spPr>
        <p:txBody>
          <a:bodyPr/>
          <a:lstStyle/>
          <a:p>
            <a:pPr eaLnBrk="0" hangingPunct="0"/>
            <a:endParaRPr lang="ru-RU"/>
          </a:p>
        </p:txBody>
      </p:sp>
      <p:sp>
        <p:nvSpPr>
          <p:cNvPr id="2062" name="Text Box 6"/>
          <p:cNvSpPr txBox="1">
            <a:spLocks noChangeArrowheads="1"/>
          </p:cNvSpPr>
          <p:nvPr/>
        </p:nvSpPr>
        <p:spPr bwMode="auto">
          <a:xfrm>
            <a:off x="1417638" y="-2057400"/>
            <a:ext cx="1425575" cy="447675"/>
          </a:xfrm>
          <a:prstGeom prst="rect">
            <a:avLst/>
          </a:prstGeom>
          <a:noFill/>
          <a:ln w="9525">
            <a:noFill/>
            <a:miter lim="800000"/>
            <a:headEnd/>
            <a:tailEnd/>
          </a:ln>
        </p:spPr>
        <p:txBody>
          <a:bodyPr/>
          <a:lstStyle/>
          <a:p>
            <a:pPr eaLnBrk="0" hangingPunct="0"/>
            <a:endParaRPr lang="ru-RU"/>
          </a:p>
        </p:txBody>
      </p:sp>
      <p:sp>
        <p:nvSpPr>
          <p:cNvPr id="2064" name="Номер слайда 17"/>
          <p:cNvSpPr>
            <a:spLocks noGrp="1"/>
          </p:cNvSpPr>
          <p:nvPr>
            <p:ph type="sldNum" sz="quarter" idx="12"/>
          </p:nvPr>
        </p:nvSpPr>
        <p:spPr>
          <a:noFill/>
        </p:spPr>
        <p:txBody>
          <a:bodyPr/>
          <a:lstStyle/>
          <a:p>
            <a:fld id="{819C3177-8055-4EF3-9CD4-EAA854939F52}" type="slidenum">
              <a:rPr lang="ru-RU" smtClean="0"/>
              <a:pPr/>
              <a:t>16</a:t>
            </a:fld>
            <a:endParaRPr lang="ru-RU" smtClean="0"/>
          </a:p>
        </p:txBody>
      </p:sp>
      <p:sp>
        <p:nvSpPr>
          <p:cNvPr id="2065" name="Rectangle 51"/>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ru-RU"/>
          </a:p>
        </p:txBody>
      </p:sp>
      <p:graphicFrame>
        <p:nvGraphicFramePr>
          <p:cNvPr id="2053" name="Object 50"/>
          <p:cNvGraphicFramePr>
            <a:graphicFrameLocks noChangeAspect="1"/>
          </p:cNvGraphicFramePr>
          <p:nvPr/>
        </p:nvGraphicFramePr>
        <p:xfrm>
          <a:off x="3286125" y="4786313"/>
          <a:ext cx="2095500" cy="571500"/>
        </p:xfrm>
        <a:graphic>
          <a:graphicData uri="http://schemas.openxmlformats.org/presentationml/2006/ole">
            <p:oleObj spid="_x0000_s1029" name="Формула" r:id="rId11" imgW="1701800" imgH="469900" progId="Equation.3">
              <p:embed/>
            </p:oleObj>
          </a:graphicData>
        </a:graphic>
      </p:graphicFrame>
      <p:sp>
        <p:nvSpPr>
          <p:cNvPr id="2066" name="Rectangle 78"/>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ru-RU"/>
          </a:p>
        </p:txBody>
      </p:sp>
      <p:sp>
        <p:nvSpPr>
          <p:cNvPr id="2067" name="Rectangle 80"/>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ru-RU"/>
          </a:p>
        </p:txBody>
      </p:sp>
      <p:graphicFrame>
        <p:nvGraphicFramePr>
          <p:cNvPr id="2054" name="Object 79"/>
          <p:cNvGraphicFramePr>
            <a:graphicFrameLocks noChangeAspect="1"/>
          </p:cNvGraphicFramePr>
          <p:nvPr/>
        </p:nvGraphicFramePr>
        <p:xfrm>
          <a:off x="3571875" y="6215063"/>
          <a:ext cx="1524000" cy="428625"/>
        </p:xfrm>
        <a:graphic>
          <a:graphicData uri="http://schemas.openxmlformats.org/presentationml/2006/ole">
            <p:oleObj spid="_x0000_s1030" name="Формула" r:id="rId12" imgW="1524000" imgH="431800" progId="Equation.3">
              <p:embed/>
            </p:oleObj>
          </a:graphicData>
        </a:graphic>
      </p:graphicFrame>
      <p:sp>
        <p:nvSpPr>
          <p:cNvPr id="2068" name="Rectangle 81"/>
          <p:cNvSpPr>
            <a:spLocks noChangeArrowheads="1"/>
          </p:cNvSpPr>
          <p:nvPr/>
        </p:nvSpPr>
        <p:spPr bwMode="auto">
          <a:xfrm>
            <a:off x="3724275" y="5848350"/>
            <a:ext cx="3292475" cy="901700"/>
          </a:xfrm>
          <a:prstGeom prst="rect">
            <a:avLst/>
          </a:prstGeom>
          <a:noFill/>
          <a:ln w="9525">
            <a:noFill/>
            <a:miter lim="800000"/>
            <a:headEnd/>
            <a:tailEnd/>
          </a:ln>
        </p:spPr>
        <p:txBody>
          <a:bodyPr wrap="none"/>
          <a:lstStyle/>
          <a:p>
            <a:endParaRPr lang="ru-RU"/>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effectLst>
                  <a:outerShdw blurRad="38100" dist="38100" dir="2700000" algn="tl">
                    <a:srgbClr val="000000">
                      <a:alpha val="43137"/>
                    </a:srgbClr>
                  </a:outerShdw>
                </a:effectLst>
              </a:rPr>
              <a:t>А. ТЬЮРИНГ И А.Н.КОЛМОГОРОВ</a:t>
            </a:r>
            <a:endParaRPr lang="ru-RU" b="1" dirty="0">
              <a:effectLst>
                <a:outerShdw blurRad="38100" dist="38100" dir="2700000" algn="tl">
                  <a:srgbClr val="000000">
                    <a:alpha val="43137"/>
                  </a:srgbClr>
                </a:outerShdw>
              </a:effectLst>
            </a:endParaRPr>
          </a:p>
        </p:txBody>
      </p:sp>
      <p:sp>
        <p:nvSpPr>
          <p:cNvPr id="3" name="Содержимое 2"/>
          <p:cNvSpPr>
            <a:spLocks noGrp="1"/>
          </p:cNvSpPr>
          <p:nvPr>
            <p:ph idx="1"/>
          </p:nvPr>
        </p:nvSpPr>
        <p:spPr/>
        <p:txBody>
          <a:bodyPr>
            <a:normAutofit fontScale="70000" lnSpcReduction="20000"/>
          </a:bodyPr>
          <a:lstStyle/>
          <a:p>
            <a:r>
              <a:rPr lang="ru-RU" dirty="0" smtClean="0"/>
              <a:t>Вопрос А.Тьюринга: «Может ли машина мыслить?» (1950 г.)</a:t>
            </a:r>
          </a:p>
          <a:p>
            <a:r>
              <a:rPr lang="ru-RU" dirty="0" smtClean="0"/>
              <a:t>Постулат А.Н. Колмогорова:</a:t>
            </a:r>
          </a:p>
          <a:p>
            <a:pPr algn="just">
              <a:buNone/>
            </a:pPr>
            <a:r>
              <a:rPr lang="ru-RU" dirty="0" smtClean="0"/>
              <a:t>	Возможность по виду записи находить ее номер (уникальный идентификатор), а также по номеру восстанавливать саму запись, является обычно весьма простой. Так что существование алгоритма, «перерабатывающего» запись в номер, и алгоритма, «перерабатывающего» номер в запись не вызывает сомнения.</a:t>
            </a:r>
          </a:p>
          <a:p>
            <a:pPr algn="just">
              <a:buNone/>
            </a:pPr>
            <a:r>
              <a:rPr lang="ru-RU" dirty="0" smtClean="0"/>
              <a:t>	«...стандартным способом задания любой записи считаем двоичные последовательности, начинающиеся с единицы. </a:t>
            </a:r>
          </a:p>
          <a:p>
            <a:pPr algn="just">
              <a:buNone/>
            </a:pPr>
            <a:r>
              <a:rPr lang="ru-RU" dirty="0" smtClean="0"/>
              <a:t>	Сложность записи определяется программой минимальной длины… » (1956 г.)</a:t>
            </a:r>
            <a:endParaRPr lang="ru-RU"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85762" y="274638"/>
            <a:ext cx="8472518" cy="1143000"/>
          </a:xfrm>
        </p:spPr>
        <p:txBody>
          <a:bodyPr>
            <a:normAutofit fontScale="90000"/>
          </a:bodyPr>
          <a:lstStyle/>
          <a:p>
            <a:r>
              <a:rPr lang="ru-RU" sz="4200" b="1" dirty="0" smtClean="0">
                <a:effectLst>
                  <a:outerShdw blurRad="38100" dist="38100" dir="2700000" algn="tl">
                    <a:srgbClr val="000000">
                      <a:alpha val="43137"/>
                    </a:srgbClr>
                  </a:outerShdw>
                </a:effectLst>
              </a:rPr>
              <a:t>ПИОНЕРЫ ИНФОРМАЦИОННОГО ВЕКА</a:t>
            </a:r>
            <a:r>
              <a:rPr lang="ru-RU" dirty="0" smtClean="0"/>
              <a:t> </a:t>
            </a:r>
            <a:endParaRPr lang="ru-RU" dirty="0"/>
          </a:p>
        </p:txBody>
      </p:sp>
      <p:sp>
        <p:nvSpPr>
          <p:cNvPr id="3" name="Содержимое 2"/>
          <p:cNvSpPr>
            <a:spLocks noGrp="1"/>
          </p:cNvSpPr>
          <p:nvPr>
            <p:ph idx="1"/>
          </p:nvPr>
        </p:nvSpPr>
        <p:spPr/>
        <p:txBody>
          <a:bodyPr>
            <a:normAutofit fontScale="85000" lnSpcReduction="20000"/>
          </a:bodyPr>
          <a:lstStyle/>
          <a:p>
            <a:pPr algn="just">
              <a:buNone/>
            </a:pPr>
            <a:r>
              <a:rPr lang="ru-RU" dirty="0" smtClean="0"/>
              <a:t>	…А.Н. Колмогоров в 1956 г. в пленарном докладе «Теория передачи информации» на сессии АН СССР по научным проблемам автоматизации производства изложил основные идеи теории информатики (а не информации). А.Н. Колмогоров показал, что наряду с вероятностным </a:t>
            </a:r>
            <a:r>
              <a:rPr lang="ru-RU" dirty="0" err="1" smtClean="0"/>
              <a:t>шенноновским</a:t>
            </a:r>
            <a:r>
              <a:rPr lang="ru-RU" dirty="0" smtClean="0"/>
              <a:t> подходом к определению количества информации возможны, а во многих случаях более естественны иные подходы: комбинаторный и алгоритмический. Выводы Колмогорова привели к созданию нового раздела науки — алгоритмической теории информатики… </a:t>
            </a:r>
          </a:p>
          <a:p>
            <a:endParaRPr lang="ru-RU"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660399"/>
            <a:ext cx="8229600" cy="5697559"/>
          </a:xfrm>
        </p:spPr>
        <p:txBody>
          <a:bodyPr>
            <a:normAutofit fontScale="70000" lnSpcReduction="20000"/>
          </a:bodyPr>
          <a:lstStyle/>
          <a:p>
            <a:pPr indent="0" algn="just">
              <a:buNone/>
            </a:pPr>
            <a:r>
              <a:rPr lang="ru-RU" dirty="0" smtClean="0"/>
              <a:t>А.Н. Колмогоров не был удовлетворен теорией информации по К.Шеннону и отказался от вероятностного подхода. Из работы А.Н. Колмогорова:</a:t>
            </a:r>
          </a:p>
          <a:p>
            <a:pPr indent="0" algn="just">
              <a:buNone/>
            </a:pPr>
            <a:r>
              <a:rPr lang="ru-RU" i="1" dirty="0" smtClean="0"/>
              <a:t>…Из развитых вкратце общих соображений не видно, почему теория информации должна столь существенно основываться на теории вероятностей, как это представляется по большинству руководств. Моей задачей является показать, что эта зависимость от заранее созданной теории вероятностей в действительности не является неизбежной…</a:t>
            </a:r>
            <a:endParaRPr lang="ru-RU" dirty="0" smtClean="0"/>
          </a:p>
          <a:p>
            <a:pPr indent="0" algn="just">
              <a:buNone/>
            </a:pPr>
            <a:r>
              <a:rPr lang="ru-RU" i="1" dirty="0" smtClean="0"/>
              <a:t>1) основные понятия теории информации должны и могут быть обоснованы без помощи обращения к теории вероятностей и так, что понятия “энтропия” и “количество информации” оказываются применимы к индивидуальным объектам;</a:t>
            </a:r>
            <a:endParaRPr lang="ru-RU" dirty="0" smtClean="0"/>
          </a:p>
          <a:p>
            <a:pPr indent="0" algn="just">
              <a:buNone/>
            </a:pPr>
            <a:r>
              <a:rPr lang="ru-RU" i="1" dirty="0" smtClean="0"/>
              <a:t>2) введенные таким образом понятия теории информации могут лечь в основу новой концепции случайного, соответствующей естественной мысли о том, что случайность есть отсутствие закономерности.</a:t>
            </a:r>
            <a:endParaRPr lang="ru-RU"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142984"/>
            <a:ext cx="8229600" cy="4525963"/>
          </a:xfrm>
        </p:spPr>
        <p:txBody>
          <a:bodyPr>
            <a:normAutofit fontScale="92500" lnSpcReduction="20000"/>
          </a:bodyPr>
          <a:lstStyle/>
          <a:p>
            <a:pPr algn="just">
              <a:buNone/>
            </a:pPr>
            <a:r>
              <a:rPr lang="ru-RU" dirty="0" smtClean="0"/>
              <a:t>	Никто не заметил и не осознал, что творец теории аксиоматической вероятности, управления стохастическими процессами и оптимальной фильтрации, А.Н. Колмогоров, отнюдь не случайно, в 1966 г. прекратил выпуск журнала «Теория вероятности и ее применение» и перестал заведовать кафедрой «теория вероятности», которую основал в 1935г., создав кафедру математической логики, которая, как ни странно, не проявилась участием среди разработчиков компьютерных языков и программистов.</a:t>
            </a:r>
            <a:endParaRPr lang="ru-RU"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401080" cy="1143000"/>
          </a:xfrm>
        </p:spPr>
        <p:txBody>
          <a:bodyPr>
            <a:normAutofit fontScale="90000"/>
          </a:bodyPr>
          <a:lstStyle/>
          <a:p>
            <a:r>
              <a:rPr lang="ru-RU" b="1" dirty="0" smtClean="0">
                <a:effectLst>
                  <a:outerShdw blurRad="38100" dist="38100" dir="2700000" algn="tl">
                    <a:srgbClr val="000000">
                      <a:alpha val="43137"/>
                    </a:srgbClr>
                  </a:outerShdw>
                </a:effectLst>
              </a:rPr>
              <a:t>Удивительным фактом является появление следующей МИФОЛОГИИ</a:t>
            </a:r>
            <a:endParaRPr lang="ru-RU" b="1" dirty="0">
              <a:effectLst>
                <a:outerShdw blurRad="38100" dist="38100" dir="2700000" algn="tl">
                  <a:srgbClr val="000000">
                    <a:alpha val="43137"/>
                  </a:srgbClr>
                </a:outerShdw>
              </a:effectLst>
            </a:endParaRPr>
          </a:p>
        </p:txBody>
      </p:sp>
      <p:sp>
        <p:nvSpPr>
          <p:cNvPr id="3" name="Содержимое 2"/>
          <p:cNvSpPr>
            <a:spLocks noGrp="1"/>
          </p:cNvSpPr>
          <p:nvPr>
            <p:ph idx="1"/>
          </p:nvPr>
        </p:nvSpPr>
        <p:spPr>
          <a:xfrm>
            <a:off x="457200" y="1600200"/>
            <a:ext cx="8229600" cy="4829196"/>
          </a:xfrm>
        </p:spPr>
        <p:txBody>
          <a:bodyPr>
            <a:normAutofit fontScale="62500" lnSpcReduction="20000"/>
          </a:bodyPr>
          <a:lstStyle/>
          <a:p>
            <a:pPr marL="0" indent="0" algn="just">
              <a:buNone/>
            </a:pPr>
            <a:r>
              <a:rPr lang="ru-RU" dirty="0" smtClean="0"/>
              <a:t>В 1960-е годы А.Н.Колмогоров (автор работ по теории автоматического регулирования) и Сергей Львович Соболев (1908-1989) сосредоточили усилия на создании </a:t>
            </a:r>
            <a:r>
              <a:rPr lang="ru-RU" b="1" dirty="0" smtClean="0"/>
              <a:t>искусственного интеллекта</a:t>
            </a:r>
            <a:r>
              <a:rPr lang="ru-RU" dirty="0" smtClean="0"/>
              <a:t>. А.Н.Колмогорову удалось невозможное. </a:t>
            </a:r>
          </a:p>
          <a:p>
            <a:pPr marL="0" indent="0" algn="just">
              <a:buNone/>
            </a:pPr>
            <a:r>
              <a:rPr lang="ru-RU" dirty="0" smtClean="0"/>
              <a:t>В СССР был создан </a:t>
            </a:r>
            <a:r>
              <a:rPr lang="ru-RU" b="1" dirty="0" smtClean="0"/>
              <a:t>искусственный интеллект, обладавший яркими личностными параметрами. </a:t>
            </a:r>
          </a:p>
          <a:p>
            <a:pPr marL="0" indent="0" algn="just">
              <a:buNone/>
            </a:pPr>
            <a:r>
              <a:rPr lang="ru-RU" dirty="0" smtClean="0"/>
              <a:t>Нисколько не снижает роли личности тот факт, что при создании собеседника </a:t>
            </a:r>
            <a:r>
              <a:rPr lang="ru-RU" b="1" dirty="0" smtClean="0"/>
              <a:t>советскими учеными использовались материалы, добытые с борта НЛО, упавшего под Кокчетавом.</a:t>
            </a:r>
            <a:r>
              <a:rPr lang="ru-RU" dirty="0" smtClean="0"/>
              <a:t> Поэтому объединенные проекты получили общее название "Панкрат-11". Если вспомнить, что с греческого языка имя "</a:t>
            </a:r>
            <a:r>
              <a:rPr lang="ru-RU" dirty="0" err="1" smtClean="0"/>
              <a:t>Панкрат</a:t>
            </a:r>
            <a:r>
              <a:rPr lang="ru-RU" dirty="0" smtClean="0"/>
              <a:t>" переводится как "Всевластный" и "Всемогущий", то нельзя не удивиться тому, насколько верно создатели первых 10 неудачных моделей понимали важность данного проекта для всего человечества и общего хода мировой истории. </a:t>
            </a:r>
          </a:p>
          <a:p>
            <a:pPr marL="0" indent="0" algn="just">
              <a:buNone/>
            </a:pPr>
            <a:r>
              <a:rPr lang="ru-RU" dirty="0" smtClean="0"/>
              <a:t>Для реализации проекта, способного обеспечить бесспорное </a:t>
            </a:r>
            <a:r>
              <a:rPr lang="ru-RU" b="1" i="1" dirty="0" err="1" smtClean="0"/>
              <a:t>цивилизационное</a:t>
            </a:r>
            <a:r>
              <a:rPr lang="ru-RU" b="1" i="1" dirty="0" smtClean="0"/>
              <a:t> преимущество СССР, привлекалось около 200 математиков, лингвистов, физиологов, программистов, инженеров, физиков и разведчиков с опытом работы на атомных заводах. </a:t>
            </a:r>
            <a:endParaRPr lang="ru-RU" b="1" i="1"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142984"/>
            <a:ext cx="8229600" cy="5286412"/>
          </a:xfrm>
        </p:spPr>
        <p:txBody>
          <a:bodyPr>
            <a:normAutofit fontScale="62500" lnSpcReduction="20000"/>
          </a:bodyPr>
          <a:lstStyle/>
          <a:p>
            <a:pPr algn="just">
              <a:buNone/>
            </a:pPr>
            <a:r>
              <a:rPr lang="ru-RU" dirty="0" smtClean="0"/>
              <a:t>	Искусственный интеллект "Панкрата-11" сотворили сторонники </a:t>
            </a:r>
            <a:r>
              <a:rPr lang="ru-RU" b="1" i="1" dirty="0" smtClean="0"/>
              <a:t>лабиринтной модели мышления</a:t>
            </a:r>
            <a:r>
              <a:rPr lang="ru-RU" dirty="0" smtClean="0"/>
              <a:t>. </a:t>
            </a:r>
            <a:r>
              <a:rPr lang="ru-RU" b="1" dirty="0" smtClean="0"/>
              <a:t>Поэтому машинный мозг осуществлял переход от исходных данных задачи к решению сугубо через блуждание по лабиринту альтернативных путей</a:t>
            </a:r>
            <a:r>
              <a:rPr lang="ru-RU" dirty="0" smtClean="0"/>
              <a:t>. Математики такого уровня как С.Л.Соболев были востребованы в связи с тем, что </a:t>
            </a:r>
            <a:r>
              <a:rPr lang="ru-RU" i="1" dirty="0" smtClean="0"/>
              <a:t>машина не умела возвращаться к </a:t>
            </a:r>
            <a:r>
              <a:rPr lang="ru-RU" i="1" dirty="0" err="1" smtClean="0"/>
              <a:t>исходнику</a:t>
            </a:r>
            <a:r>
              <a:rPr lang="ru-RU" i="1" dirty="0" smtClean="0"/>
              <a:t> (то есть месту, фиксирующему утрату правильного направления).</a:t>
            </a:r>
          </a:p>
          <a:p>
            <a:pPr algn="just">
              <a:buNone/>
            </a:pPr>
            <a:r>
              <a:rPr lang="ru-RU" dirty="0" smtClean="0"/>
              <a:t>	Именно за создание "Панкрата-11" в 1965 году А.Н.Колмогорову присудили Ленинскую премию (совместно с В.И. Арнольдом) и звание Героя Социалистического Труда. Теоретические разработки были настолько удачны, что ранее, в марте 1963 года, отец искусственного интеллекта был удостоен международной премии </a:t>
            </a:r>
            <a:r>
              <a:rPr lang="ru-RU" dirty="0" err="1" smtClean="0"/>
              <a:t>Больцано</a:t>
            </a:r>
            <a:r>
              <a:rPr lang="ru-RU" dirty="0" smtClean="0"/>
              <a:t> (так называемой "Нобелевской премии математиков"). </a:t>
            </a:r>
          </a:p>
          <a:p>
            <a:pPr algn="just">
              <a:buNone/>
            </a:pPr>
            <a:r>
              <a:rPr lang="ru-RU" b="1" dirty="0" smtClean="0"/>
              <a:t>	</a:t>
            </a:r>
            <a:r>
              <a:rPr lang="ru-RU" sz="4400" b="1" dirty="0" smtClean="0"/>
              <a:t>Биографы Колмогорова не могут дать внятного объяснения "за что конкретно" советское государство осыпало математика официальными и неофициальными наградами?</a:t>
            </a:r>
            <a:endParaRPr lang="ru-RU" sz="4400" dirty="0"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00034" y="214290"/>
            <a:ext cx="8229600" cy="6357982"/>
          </a:xfrm>
        </p:spPr>
        <p:txBody>
          <a:bodyPr>
            <a:noAutofit/>
          </a:bodyPr>
          <a:lstStyle/>
          <a:p>
            <a:pPr marL="0" indent="0" algn="just">
              <a:buNone/>
            </a:pPr>
            <a:r>
              <a:rPr lang="ru-RU" sz="1300" b="1" dirty="0" smtClean="0"/>
              <a:t>Проблемы разобщения Создания и создателей возникли тогда, когда ученые вступили в диалог с искусственным интеллектом. Выяснилось, что "Панкрат-11" в совершенстве владеет логикой.</a:t>
            </a:r>
            <a:r>
              <a:rPr lang="ru-RU" sz="1300" dirty="0" smtClean="0"/>
              <a:t> Но беседу за беседой разумный оппонент выдавал исключительно пессимистические прогнозы развития социализма. Тогда сотрудники КГБ самовольно прекратили эксперимент. Чудо света "Панкрат-11" был умерщвлен. До последнего момента "Панкрат-11" понимал, что с ним происходит. Тщетно он просил людей "добавить времени для завершения важной для вас задачи". Многоэтажный агрегат разобрали по проводам и клеммам. Что обиднее, в кострах, заполыхавших в институтских дворах, офицеры полностью уничтожили методологическую базу проекта. Используя ее сегодня, можно было воспроизвести утраченный объект. Далее в Москве, Новосибирске и Свердловске (Екатеринбурге) несколько ученых погибли при загадочных обстоятельствах. Андрей Николаевич был настолько потрясен происшедшим, что до самой смерти (1987) довольствовался будничным заведованием кафедрой математической логики. </a:t>
            </a:r>
          </a:p>
          <a:p>
            <a:pPr marL="0" indent="0" algn="just">
              <a:buNone/>
            </a:pPr>
            <a:r>
              <a:rPr lang="ru-RU" sz="1300" dirty="0" smtClean="0"/>
              <a:t>Некоторые участники эксперимента давали характеристику "Панкрат-11" как существу, наделенному "взрывной доминантой психики и самолюбивой натурой". Другие ценили в нем твердость оппонента, прямолинейность собеседника и решительность интеллектуала. Третьи вспоминают, что каждый "спор превращался "Панкратом-11" в конфликт". Так или иначе, но все выжившие члены проекта признают тот факт, что их вычислительное чадо ни в малейшей степени не было обременено комплексом неполноценности. </a:t>
            </a:r>
          </a:p>
          <a:p>
            <a:pPr marL="0" indent="0" algn="just">
              <a:buNone/>
            </a:pPr>
            <a:r>
              <a:rPr lang="ru-RU" sz="1300" dirty="0" smtClean="0"/>
              <a:t>Первая информация об успешной попытке создать искусственный интеллект в СССР объясняет механизм и природу всесоюзных симпозиумов по кибернетике, с бюрократическим педантизмом проводившихся Институтом кибернетики АН ГССР. На начальном этапе (с 1961 по 1966-й год) материалы симпозиумов использовались не более как рабочие заготовки для мастеров-разработчиков и математиков, отвечавших за алгоритм диалога. После уничтожения Объекта и до 1981 года симпозиумы рассматривались партийной верхушкой и КГБ в качестве инструмента тотального контроля над исследователями, которые могли получить засекреченную информацию. Неслучаен тот факт, что сразу после проведения в Вашингтоне (США) в 1969 году первой всемирной конференции по искусственному интеллекту в СССР группа офицеров КГБ и внешней разведки получила повышение по службе и была отмечена иными формами наград (автомобили ГАЗ-21, дачи, незапланированные отпуска, путевки на юг для родственников и др.). </a:t>
            </a:r>
          </a:p>
          <a:p>
            <a:pPr marL="0" indent="0" algn="just">
              <a:buNone/>
            </a:pPr>
            <a:r>
              <a:rPr lang="ru-RU" sz="1300" dirty="0" smtClean="0"/>
              <a:t>За день до смерти "Панкрат-11" укорил своих беспомощных создателей, напомнив им исторический анекдот, в котором повествуется о последнем диалоге между </a:t>
            </a:r>
            <a:r>
              <a:rPr lang="ru-RU" sz="1300" dirty="0" err="1" smtClean="0"/>
              <a:t>Антуаном</a:t>
            </a:r>
            <a:r>
              <a:rPr lang="ru-RU" sz="1300" dirty="0" smtClean="0"/>
              <a:t> Лавуазье и палачом. Ученый лег под гильотину с улыбкой потому, что узнал от палача факт, достойный характеристики "научное открытие". Палач пожаловался на то, что каждую неделю ему приходится менять корзины, куда падают отрубленные головы. Оказываются, </a:t>
            </a:r>
            <a:r>
              <a:rPr lang="ru-RU" sz="1300" b="1" dirty="0" smtClean="0"/>
              <a:t>отрубленная голова имеет возможность совершать </a:t>
            </a:r>
            <a:r>
              <a:rPr lang="ru-RU" sz="1300" b="1" dirty="0" err="1" smtClean="0"/>
              <a:t>кусательные</a:t>
            </a:r>
            <a:r>
              <a:rPr lang="ru-RU" sz="1300" b="1" dirty="0" smtClean="0"/>
              <a:t> движения. </a:t>
            </a:r>
            <a:r>
              <a:rPr lang="ru-RU" sz="1300" dirty="0" smtClean="0"/>
              <a:t>"А. Лавуазье был удовлетворен, я тоже", - заявил "Панкрат-11". Интересно, что он имел в виду? </a:t>
            </a:r>
            <a:endParaRPr lang="ru-RU" sz="13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00042"/>
            <a:ext cx="8229600" cy="6072230"/>
          </a:xfrm>
        </p:spPr>
        <p:txBody>
          <a:bodyPr>
            <a:normAutofit fontScale="77500" lnSpcReduction="20000"/>
          </a:bodyPr>
          <a:lstStyle/>
          <a:p>
            <a:pPr algn="just"/>
            <a:r>
              <a:rPr lang="ru-RU" dirty="0" smtClean="0"/>
              <a:t>Уже шестьдесят лет длится исторический научный дискурс на поставленный в 1950 году вопрос: А.Тьюрингом «Может ли машина мыслить?» </a:t>
            </a:r>
            <a:r>
              <a:rPr lang="en-US" dirty="0" smtClean="0"/>
              <a:t>(</a:t>
            </a:r>
            <a:r>
              <a:rPr lang="ru-RU" dirty="0" smtClean="0"/>
              <a:t>журнал</a:t>
            </a:r>
            <a:r>
              <a:rPr lang="en-US" dirty="0" smtClean="0"/>
              <a:t> Mind, 1959, </a:t>
            </a:r>
            <a:r>
              <a:rPr lang="ru-RU" dirty="0" smtClean="0"/>
              <a:t>т</a:t>
            </a:r>
            <a:r>
              <a:rPr lang="en-US" dirty="0" smtClean="0"/>
              <a:t>. 59, </a:t>
            </a:r>
            <a:r>
              <a:rPr lang="ru-RU" dirty="0" smtClean="0"/>
              <a:t>с</a:t>
            </a:r>
            <a:r>
              <a:rPr lang="en-US" dirty="0" smtClean="0"/>
              <a:t>.433-460 «Computing Machinery and Intelligence») </a:t>
            </a:r>
            <a:r>
              <a:rPr lang="ru-RU" dirty="0" smtClean="0"/>
              <a:t>и Джоном фон Нейманом в книге</a:t>
            </a:r>
            <a:r>
              <a:rPr lang="en-US" dirty="0" smtClean="0"/>
              <a:t> «Cerebral Mechanisms in Behavior. The </a:t>
            </a:r>
            <a:r>
              <a:rPr lang="en-US" dirty="0" err="1" smtClean="0"/>
              <a:t>Hixon</a:t>
            </a:r>
            <a:r>
              <a:rPr lang="en-US" dirty="0" smtClean="0"/>
              <a:t> Symposium.</a:t>
            </a:r>
            <a:r>
              <a:rPr lang="ru-RU" dirty="0" smtClean="0"/>
              <a:t>»</a:t>
            </a:r>
            <a:r>
              <a:rPr lang="en-US" dirty="0" smtClean="0"/>
              <a:t> Edited by Lloyd </a:t>
            </a:r>
            <a:r>
              <a:rPr lang="en-US" dirty="0" err="1" smtClean="0"/>
              <a:t>A.Jeffress</a:t>
            </a:r>
            <a:r>
              <a:rPr lang="en-US" dirty="0" smtClean="0"/>
              <a:t>, New York - London, 1951, p.2070-2098.</a:t>
            </a:r>
            <a:endParaRPr lang="ru-RU" dirty="0" smtClean="0"/>
          </a:p>
          <a:p>
            <a:pPr algn="just"/>
            <a:r>
              <a:rPr lang="ru-RU" dirty="0" smtClean="0"/>
              <a:t>Многочисленные примеры из когнитивных наук, включающих психологию, нейрофизиологию, лингвистику, этологию, </a:t>
            </a:r>
            <a:r>
              <a:rPr lang="ru-RU" dirty="0" err="1" smtClean="0"/>
              <a:t>психогенетику</a:t>
            </a:r>
            <a:r>
              <a:rPr lang="ru-RU" dirty="0" smtClean="0"/>
              <a:t>, органично проясняют тенденцию развития цифровых компьютерных технологий</a:t>
            </a:r>
          </a:p>
          <a:p>
            <a:pPr algn="just"/>
            <a:r>
              <a:rPr lang="x-none" smtClean="0"/>
              <a:t>Цена всего вопроса равна 11 годам: бакалавр — 4, магистр — 2, магистр философии — 2, Thesis — 3. Эт</a:t>
            </a:r>
            <a:r>
              <a:rPr lang="ru-RU" dirty="0" smtClean="0"/>
              <a:t>а</a:t>
            </a:r>
            <a:r>
              <a:rPr lang="x-none" smtClean="0"/>
              <a:t> выстраданная столетиями и крепко выстроенная система основана в родных для нее странах на системе убеждений, принципов и ценностей Академии — собрания (гильдии) университетской профессуры. </a:t>
            </a:r>
            <a:endParaRPr lang="ru-RU" dirty="0" smtClean="0"/>
          </a:p>
          <a:p>
            <a:endParaRPr lang="ru-RU"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00034" y="1000108"/>
            <a:ext cx="8229600" cy="5197493"/>
          </a:xfrm>
        </p:spPr>
        <p:txBody>
          <a:bodyPr>
            <a:normAutofit fontScale="77500" lnSpcReduction="20000"/>
          </a:bodyPr>
          <a:lstStyle/>
          <a:p>
            <a:pPr algn="just">
              <a:buNone/>
            </a:pPr>
            <a:r>
              <a:rPr lang="ru-RU" dirty="0" smtClean="0"/>
              <a:t>	В ближайшее время в человеческий организм начнут встраивать искусственный мозг. Мозг человека станет подобием </a:t>
            </a:r>
            <a:r>
              <a:rPr lang="ru-RU" dirty="0" err="1" smtClean="0"/>
              <a:t>двухядерного</a:t>
            </a:r>
            <a:r>
              <a:rPr lang="ru-RU" dirty="0" smtClean="0"/>
              <a:t> компьютера: одно ядро - родной мозг, второе - искусственный. Так студент сможет использовать второй мозг для гарантированного запоминания и точного воспроизведения необходимой ему информации. Кроме того, человеческому мозгу иногда нужен покой, а благодаря дополнительному мозгу, наш родной можно будет отключить, например, на ночь. В медицине будут серьезные прорывы. Очень скоро появятся мобильные устройства типа наручных часов, которые будут самостоятельно передавать все данные о самочувствии пациента в любой момент времени и в любую точку земного шара. </a:t>
            </a:r>
          </a:p>
          <a:p>
            <a:pPr>
              <a:buNone/>
            </a:pPr>
            <a:endParaRPr lang="ru-RU" dirty="0"/>
          </a:p>
        </p:txBody>
      </p:sp>
      <p:sp>
        <p:nvSpPr>
          <p:cNvPr id="4" name="Прямоугольник 3"/>
          <p:cNvSpPr/>
          <p:nvPr/>
        </p:nvSpPr>
        <p:spPr>
          <a:xfrm>
            <a:off x="4357686" y="6215082"/>
            <a:ext cx="4572000" cy="523220"/>
          </a:xfrm>
          <a:prstGeom prst="rect">
            <a:avLst/>
          </a:prstGeom>
        </p:spPr>
        <p:txBody>
          <a:bodyPr>
            <a:spAutoFit/>
          </a:bodyPr>
          <a:lstStyle/>
          <a:p>
            <a:r>
              <a:rPr lang="ru-RU" sz="1400" dirty="0" smtClean="0">
                <a:solidFill>
                  <a:prstClr val="black"/>
                </a:solidFill>
              </a:rPr>
              <a:t>Подробности: </a:t>
            </a:r>
            <a:r>
              <a:rPr lang="ru-RU" sz="1400" dirty="0" smtClean="0">
                <a:solidFill>
                  <a:prstClr val="black"/>
                </a:solidFill>
                <a:hlinkClick r:id="rId2"/>
              </a:rPr>
              <a:t>http://www.regnum.ru/news/1199462.html#ixzz1fvR4JyHi</a:t>
            </a:r>
            <a:endParaRPr lang="ru-RU"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normAutofit fontScale="92500" lnSpcReduction="10000"/>
          </a:bodyPr>
          <a:lstStyle/>
          <a:p>
            <a:pPr marL="0" indent="0" algn="ctr">
              <a:buNone/>
            </a:pPr>
            <a:r>
              <a:rPr lang="ru-RU" b="1" dirty="0" smtClean="0">
                <a:effectLst>
                  <a:outerShdw blurRad="38100" dist="38100" dir="2700000" algn="tl">
                    <a:srgbClr val="000000">
                      <a:alpha val="43137"/>
                    </a:srgbClr>
                  </a:outerShdw>
                </a:effectLst>
              </a:rPr>
              <a:t>Искусственный интеллект как метафора. Не существует возможности его измерения и оценки безотносительно к области научных исследований</a:t>
            </a:r>
          </a:p>
          <a:p>
            <a:pPr>
              <a:buNone/>
            </a:pPr>
            <a:endParaRPr lang="ru-RU" dirty="0" smtClean="0"/>
          </a:p>
          <a:p>
            <a:pPr algn="ctr">
              <a:buNone/>
            </a:pPr>
            <a:r>
              <a:rPr lang="ru-RU" dirty="0" smtClean="0"/>
              <a:t>IQ, ЕГЭ – не оценка интеллекта, </a:t>
            </a:r>
            <a:br>
              <a:rPr lang="ru-RU" dirty="0" smtClean="0"/>
            </a:br>
            <a:r>
              <a:rPr lang="ru-RU" dirty="0" smtClean="0"/>
              <a:t>а математика – не царица наук</a:t>
            </a:r>
            <a:endParaRPr lang="en-US" dirty="0" smtClean="0"/>
          </a:p>
          <a:p>
            <a:pPr algn="ctr">
              <a:buNone/>
            </a:pPr>
            <a:r>
              <a:rPr lang="ru-RU" dirty="0" smtClean="0"/>
              <a:t>Тупики ЕГЭ, как «</a:t>
            </a:r>
            <a:r>
              <a:rPr lang="ru-RU" dirty="0" err="1" smtClean="0"/>
              <a:t>кроссвордовское</a:t>
            </a:r>
            <a:r>
              <a:rPr lang="ru-RU" dirty="0" smtClean="0"/>
              <a:t>» обучение, приводят к застойному устаревающему знанию</a:t>
            </a:r>
          </a:p>
          <a:p>
            <a:pPr algn="ctr">
              <a:buNone/>
            </a:pPr>
            <a:endParaRPr lang="ru-RU" dirty="0" smtClean="0"/>
          </a:p>
          <a:p>
            <a:endParaRPr lang="ru-RU"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57174"/>
            <a:ext cx="8229600" cy="1143000"/>
          </a:xfrm>
        </p:spPr>
        <p:txBody>
          <a:bodyPr>
            <a:normAutofit fontScale="90000"/>
          </a:bodyPr>
          <a:lstStyle/>
          <a:p>
            <a:r>
              <a:rPr lang="ru-RU" b="1" dirty="0" smtClean="0">
                <a:effectLst>
                  <a:outerShdw blurRad="38100" dist="38100" dir="2700000" algn="tl">
                    <a:srgbClr val="000000">
                      <a:alpha val="43137"/>
                    </a:srgbClr>
                  </a:outerShdw>
                </a:effectLst>
              </a:rPr>
              <a:t>МЕНТАЛИЗМ И МЕНТАЛИСТ </a:t>
            </a:r>
            <a:br>
              <a:rPr lang="ru-RU" b="1" dirty="0" smtClean="0">
                <a:effectLst>
                  <a:outerShdw blurRad="38100" dist="38100" dir="2700000" algn="tl">
                    <a:srgbClr val="000000">
                      <a:alpha val="43137"/>
                    </a:srgbClr>
                  </a:outerShdw>
                </a:effectLst>
              </a:rPr>
            </a:br>
            <a:r>
              <a:rPr lang="ru-RU" b="1" dirty="0" smtClean="0">
                <a:effectLst>
                  <a:outerShdw blurRad="38100" dist="38100" dir="2700000" algn="tl">
                    <a:srgbClr val="000000">
                      <a:alpha val="43137"/>
                    </a:srgbClr>
                  </a:outerShdw>
                </a:effectLst>
              </a:rPr>
              <a:t>ИСКУССТВО И НАУКА</a:t>
            </a:r>
            <a:endParaRPr lang="ru-RU" dirty="0"/>
          </a:p>
        </p:txBody>
      </p:sp>
      <p:sp>
        <p:nvSpPr>
          <p:cNvPr id="3" name="Содержимое 2"/>
          <p:cNvSpPr>
            <a:spLocks noGrp="1"/>
          </p:cNvSpPr>
          <p:nvPr>
            <p:ph idx="1"/>
          </p:nvPr>
        </p:nvSpPr>
        <p:spPr/>
        <p:txBody>
          <a:bodyPr>
            <a:normAutofit fontScale="55000" lnSpcReduction="20000"/>
          </a:bodyPr>
          <a:lstStyle/>
          <a:p>
            <a:pPr marL="0" indent="0" algn="just">
              <a:buNone/>
            </a:pPr>
            <a:r>
              <a:rPr lang="ru-RU" dirty="0" smtClean="0"/>
              <a:t>До XX-ого столетия человечество не имело понятия о громадном значении </a:t>
            </a:r>
            <a:r>
              <a:rPr lang="ru-RU" b="1" dirty="0" smtClean="0">
                <a:effectLst>
                  <a:outerShdw blurRad="38100" dist="38100" dir="2700000" algn="tl">
                    <a:srgbClr val="000000">
                      <a:alpha val="43137"/>
                    </a:srgbClr>
                  </a:outerShdw>
                </a:effectLst>
              </a:rPr>
              <a:t>Закона </a:t>
            </a:r>
            <a:r>
              <a:rPr lang="ru-RU" b="1" dirty="0" err="1" smtClean="0">
                <a:effectLst>
                  <a:outerShdw blurRad="38100" dist="38100" dir="2700000" algn="tl">
                    <a:srgbClr val="000000">
                      <a:alpha val="43137"/>
                    </a:srgbClr>
                  </a:outerShdw>
                </a:effectLst>
              </a:rPr>
              <a:t>Ментализма</a:t>
            </a:r>
            <a:r>
              <a:rPr lang="ru-RU" dirty="0" smtClean="0"/>
              <a:t>. Успешное изучение последних лет, констатировавшее теснейшую связь между физическими и умственными силами человека, пролило яркий свет в умы людей, - свет, озаривший человеку ту истину, что он обладает таким могуществом, которое может усовершенствоваться до бесконечно-всесильного. Теперь, например, уже нет никакого сомнения в том, что сила власти ума над телом гораздо более, чем сила какой-либо болезни, а раз человек становится господином болезни, то уже нельзя сомневаться в его господстве над естественными силами вселенной.  Отсюда возникают мифы и </a:t>
            </a:r>
            <a:r>
              <a:rPr lang="ru-RU" i="1" dirty="0" err="1" smtClean="0"/>
              <a:t>фантазмы</a:t>
            </a:r>
            <a:r>
              <a:rPr lang="ru-RU" dirty="0" smtClean="0"/>
              <a:t> как провоцирующее оформление знаний окружающей среды.  Например, ТЕСЛА.</a:t>
            </a:r>
          </a:p>
          <a:p>
            <a:pPr marL="0" indent="0" algn="just">
              <a:buNone/>
            </a:pPr>
            <a:r>
              <a:rPr lang="ru-RU" dirty="0" smtClean="0"/>
              <a:t> </a:t>
            </a:r>
          </a:p>
          <a:p>
            <a:pPr marL="0" indent="0" algn="just">
              <a:buNone/>
            </a:pPr>
            <a:r>
              <a:rPr lang="ru-RU" b="1" dirty="0" err="1" smtClean="0">
                <a:effectLst>
                  <a:outerShdw blurRad="38100" dist="38100" dir="2700000" algn="tl">
                    <a:srgbClr val="000000">
                      <a:alpha val="43137"/>
                    </a:srgbClr>
                  </a:outerShdw>
                </a:effectLst>
              </a:rPr>
              <a:t>Менталист</a:t>
            </a:r>
            <a:r>
              <a:rPr lang="ru-RU" b="1" dirty="0" smtClean="0">
                <a:effectLst>
                  <a:outerShdw blurRad="38100" dist="38100" dir="2700000" algn="tl">
                    <a:srgbClr val="000000">
                      <a:alpha val="43137"/>
                    </a:srgbClr>
                  </a:outerShdw>
                </a:effectLst>
              </a:rPr>
              <a:t> </a:t>
            </a:r>
            <a:r>
              <a:rPr lang="ru-RU" dirty="0" smtClean="0"/>
              <a:t>– тот кто обладает </a:t>
            </a:r>
            <a:r>
              <a:rPr lang="ru-RU" dirty="0" err="1" smtClean="0"/>
              <a:t>сверхинтеллектуальными</a:t>
            </a:r>
            <a:r>
              <a:rPr lang="ru-RU" dirty="0" smtClean="0"/>
              <a:t> возможностями, внушением, гипнозом...</a:t>
            </a:r>
          </a:p>
          <a:p>
            <a:pPr marL="0" indent="0" algn="just">
              <a:buNone/>
            </a:pPr>
            <a:r>
              <a:rPr lang="x-none" smtClean="0"/>
              <a:t>1.Человек, который верит и защищает ментализм .</a:t>
            </a:r>
            <a:endParaRPr lang="ru-RU" dirty="0" smtClean="0"/>
          </a:p>
          <a:p>
            <a:pPr marL="0" indent="0" algn="just">
              <a:buNone/>
            </a:pPr>
            <a:r>
              <a:rPr lang="x-none" smtClean="0"/>
              <a:t>2.Человек, который верит, что разум и его функции </a:t>
            </a:r>
            <a:r>
              <a:rPr lang="ru-RU" dirty="0" smtClean="0"/>
              <a:t>– </a:t>
            </a:r>
            <a:r>
              <a:rPr lang="x-none" smtClean="0"/>
              <a:t>законные области психологических исследований.</a:t>
            </a:r>
            <a:endParaRPr lang="ru-RU" dirty="0" smtClean="0"/>
          </a:p>
          <a:p>
            <a:pPr marL="0" indent="0" algn="just">
              <a:buNone/>
            </a:pPr>
            <a:r>
              <a:rPr lang="x-none" smtClean="0"/>
              <a:t>3.Ум читающий мысли, человек, который якобы чувствителен к психическим влияниям или силам; медиум, , или предсказатель.</a:t>
            </a:r>
            <a:endParaRPr lang="ru-RU" dirty="0" smtClean="0"/>
          </a:p>
          <a:p>
            <a:pPr marL="0" indent="0" algn="just">
              <a:buNone/>
            </a:pPr>
            <a:endParaRPr lang="ru-RU"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00042"/>
            <a:ext cx="8229600" cy="6000792"/>
          </a:xfrm>
        </p:spPr>
        <p:txBody>
          <a:bodyPr>
            <a:normAutofit fontScale="55000" lnSpcReduction="20000"/>
          </a:bodyPr>
          <a:lstStyle/>
          <a:p>
            <a:pPr marL="0" indent="0" algn="just">
              <a:buNone/>
            </a:pPr>
            <a:r>
              <a:rPr lang="ru-RU" dirty="0" smtClean="0"/>
              <a:t>Научный аспект познания обычно связывает свойства воображения с интуитивным, иллюзорным и нереальным. Корни этого явления проистекают из культа рационализма Просвещения восемнадцатого столетия. С тех пор рационалистический уклон современного образования придает правдоподобность только двум сторонам эмпиризма, на которых базируются естественные науки: причине и следствию. В этом свете </a:t>
            </a:r>
            <a:r>
              <a:rPr lang="ru-RU" i="1" dirty="0" err="1" smtClean="0"/>
              <a:t>фантазмы</a:t>
            </a:r>
            <a:r>
              <a:rPr lang="ru-RU" i="1" dirty="0" smtClean="0"/>
              <a:t>*</a:t>
            </a:r>
            <a:r>
              <a:rPr lang="ru-RU" dirty="0" smtClean="0"/>
              <a:t> постепенно отходили на задний план, не признаваемые в целом как научный способ поиска истины. </a:t>
            </a:r>
          </a:p>
          <a:p>
            <a:pPr marL="0" indent="0" algn="just">
              <a:buNone/>
            </a:pPr>
            <a:r>
              <a:rPr lang="ru-RU" dirty="0" smtClean="0"/>
              <a:t>Воображение стало, особенно в конце девятнадцатого века, исключительной прерогативой психологов и физиологов (интерпретация сновидений), оккультизма (эстетов «столоверчения») и художественных новаций в искусстве. Интуитивизм не противопоставляет </a:t>
            </a:r>
            <a:r>
              <a:rPr lang="ru-RU" i="1" dirty="0" err="1" smtClean="0"/>
              <a:t>фантазмы</a:t>
            </a:r>
            <a:r>
              <a:rPr lang="ru-RU" dirty="0" smtClean="0"/>
              <a:t> и реальность, а соединяет их вместе в некую единую систему и «не меняет старые допущения относительно причинной цепи на нейронных уровнях мозга. Напротив, к этой причинной последовательности добавляются дополнительные </a:t>
            </a:r>
            <a:r>
              <a:rPr lang="ru-RU" dirty="0" err="1" smtClean="0"/>
              <a:t>каузации</a:t>
            </a:r>
            <a:r>
              <a:rPr lang="ru-RU" dirty="0" smtClean="0"/>
              <a:t> более высокого порядка, которые существуют вместе с нейронными процессами, а следовательно, управляют ими» . </a:t>
            </a:r>
          </a:p>
          <a:p>
            <a:pPr marL="0" indent="0" algn="just">
              <a:buNone/>
            </a:pPr>
            <a:r>
              <a:rPr lang="ru-RU" dirty="0" smtClean="0"/>
              <a:t>Возрастающий эмпиризм естественных наук принизил воображение до капризов «личностного» внутреннего (бессознательного) мира, без надлежащей аксиоматической структуры знаний. </a:t>
            </a:r>
            <a:r>
              <a:rPr lang="ru-RU" i="1" dirty="0" err="1" smtClean="0"/>
              <a:t>Фантазмы</a:t>
            </a:r>
            <a:r>
              <a:rPr lang="ru-RU" dirty="0" smtClean="0"/>
              <a:t> включают и процесс интериоризации – психологический термин, обозначающий </a:t>
            </a:r>
            <a:r>
              <a:rPr lang="ru-RU" b="1" dirty="0" smtClean="0"/>
              <a:t>перенос ментальных и общественных представлений в сознание отдельного человека. </a:t>
            </a:r>
          </a:p>
          <a:p>
            <a:pPr marL="0" indent="0" algn="just">
              <a:buNone/>
            </a:pPr>
            <a:endParaRPr lang="ru-RU" dirty="0" smtClean="0"/>
          </a:p>
          <a:p>
            <a:pPr marL="0" indent="0" algn="just">
              <a:buNone/>
            </a:pPr>
            <a:r>
              <a:rPr lang="ru-RU" sz="2500" i="1" dirty="0" smtClean="0"/>
              <a:t>*</a:t>
            </a:r>
            <a:r>
              <a:rPr lang="ru-RU" sz="2500" i="1" dirty="0" err="1" smtClean="0"/>
              <a:t>Фантазмы</a:t>
            </a:r>
            <a:r>
              <a:rPr lang="ru-RU" sz="2500" dirty="0" smtClean="0"/>
              <a:t> - (устар.; греч. </a:t>
            </a:r>
            <a:r>
              <a:rPr lang="ru-RU" sz="2500" dirty="0" err="1" smtClean="0"/>
              <a:t>phantasma</a:t>
            </a:r>
            <a:r>
              <a:rPr lang="ru-RU" sz="2500" dirty="0" smtClean="0"/>
              <a:t> призрак, воображение, представление) – </a:t>
            </a:r>
            <a:r>
              <a:rPr lang="ru-RU" sz="2500" dirty="0" err="1" smtClean="0"/>
              <a:t>сценоподобные</a:t>
            </a:r>
            <a:r>
              <a:rPr lang="ru-RU" sz="2500" dirty="0" smtClean="0"/>
              <a:t> образные представления, возникающие без реального раздражителя; относятся к галлюцинациям или псевдогаллюцинациям. Актуализация бессознательного.</a:t>
            </a:r>
          </a:p>
          <a:p>
            <a:pPr marL="0" indent="0" algn="just">
              <a:buNone/>
            </a:pPr>
            <a:endParaRPr lang="ru-RU"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effectLst>
                  <a:outerShdw blurRad="38100" dist="38100" dir="2700000" algn="tl">
                    <a:srgbClr val="000000">
                      <a:alpha val="43137"/>
                    </a:srgbClr>
                  </a:outerShdw>
                </a:effectLst>
              </a:rPr>
              <a:t>БИЛЛ ГЕЙТС </a:t>
            </a:r>
            <a:r>
              <a:rPr lang="en-US" b="1" dirty="0" smtClean="0">
                <a:effectLst>
                  <a:outerShdw blurRad="38100" dist="38100" dir="2700000" algn="tl">
                    <a:srgbClr val="000000">
                      <a:alpha val="43137"/>
                    </a:srgbClr>
                  </a:outerShdw>
                </a:effectLst>
              </a:rPr>
              <a:t>VS</a:t>
            </a:r>
            <a:r>
              <a:rPr lang="ru-RU" b="1" dirty="0" smtClean="0">
                <a:effectLst>
                  <a:outerShdw blurRad="38100" dist="38100" dir="2700000" algn="tl">
                    <a:srgbClr val="000000">
                      <a:alpha val="43137"/>
                    </a:srgbClr>
                  </a:outerShdw>
                </a:effectLst>
              </a:rPr>
              <a:t> СТИВ ДЖОБС</a:t>
            </a:r>
            <a:endParaRPr lang="ru-RU" b="1" dirty="0">
              <a:effectLst>
                <a:outerShdw blurRad="38100" dist="38100" dir="2700000" algn="tl">
                  <a:srgbClr val="000000">
                    <a:alpha val="43137"/>
                  </a:srgbClr>
                </a:outerShdw>
              </a:effectLst>
            </a:endParaRPr>
          </a:p>
        </p:txBody>
      </p:sp>
      <p:sp>
        <p:nvSpPr>
          <p:cNvPr id="3" name="Содержимое 2"/>
          <p:cNvSpPr>
            <a:spLocks noGrp="1"/>
          </p:cNvSpPr>
          <p:nvPr>
            <p:ph idx="1"/>
          </p:nvPr>
        </p:nvSpPr>
        <p:spPr/>
        <p:txBody>
          <a:bodyPr>
            <a:normAutofit fontScale="85000" lnSpcReduction="10000"/>
          </a:bodyPr>
          <a:lstStyle/>
          <a:p>
            <a:pPr algn="just"/>
            <a:r>
              <a:rPr lang="ru-RU" dirty="0" smtClean="0"/>
              <a:t>парадигма универсального компьютера как числодробилки для пользователя (профессионально подготовленного предметника (область знания) и программиста)</a:t>
            </a:r>
          </a:p>
          <a:p>
            <a:pPr algn="just"/>
            <a:r>
              <a:rPr lang="ru-RU" dirty="0" smtClean="0"/>
              <a:t>персональные компьютеры </a:t>
            </a:r>
            <a:r>
              <a:rPr lang="en-US" dirty="0" smtClean="0"/>
              <a:t>Apple</a:t>
            </a:r>
            <a:r>
              <a:rPr lang="ru-RU" dirty="0" smtClean="0"/>
              <a:t>, </a:t>
            </a:r>
            <a:r>
              <a:rPr lang="en-US" dirty="0" smtClean="0"/>
              <a:t>Lisa</a:t>
            </a:r>
            <a:r>
              <a:rPr lang="ru-RU" dirty="0" smtClean="0"/>
              <a:t>, </a:t>
            </a:r>
            <a:r>
              <a:rPr lang="en-US" dirty="0" smtClean="0"/>
              <a:t>Macintosh </a:t>
            </a:r>
            <a:r>
              <a:rPr lang="ru-RU" dirty="0" smtClean="0"/>
              <a:t>были ориентированы на гуманитарного, творческого пользователя, не отягощенного знанием программирования. Их основа — операционная система, которая ориентировалась на интернациональный язык визуального интерфейса, графики и образов</a:t>
            </a:r>
            <a:endParaRPr lang="ru-RU"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714356"/>
            <a:ext cx="8229600" cy="5411807"/>
          </a:xfrm>
        </p:spPr>
        <p:txBody>
          <a:bodyPr>
            <a:normAutofit fontScale="85000" lnSpcReduction="10000"/>
          </a:bodyPr>
          <a:lstStyle/>
          <a:p>
            <a:pPr algn="just">
              <a:buNone/>
            </a:pPr>
            <a:r>
              <a:rPr lang="ru-RU" dirty="0" smtClean="0"/>
              <a:t>Цифровая цивилизация, гаджеты «</a:t>
            </a:r>
            <a:r>
              <a:rPr lang="ru-RU" dirty="0" err="1" smtClean="0"/>
              <a:t>стив</a:t>
            </a:r>
            <a:r>
              <a:rPr lang="ru-RU" dirty="0" smtClean="0"/>
              <a:t> </a:t>
            </a:r>
            <a:r>
              <a:rPr lang="ru-RU" dirty="0" err="1" smtClean="0"/>
              <a:t>джобса</a:t>
            </a:r>
            <a:r>
              <a:rPr lang="ru-RU" dirty="0" smtClean="0"/>
              <a:t>» и «</a:t>
            </a:r>
            <a:r>
              <a:rPr lang="ru-RU" dirty="0" err="1" smtClean="0"/>
              <a:t>билл</a:t>
            </a:r>
            <a:r>
              <a:rPr lang="ru-RU" dirty="0" smtClean="0"/>
              <a:t> </a:t>
            </a:r>
            <a:r>
              <a:rPr lang="ru-RU" dirty="0" err="1" smtClean="0"/>
              <a:t>гейтса</a:t>
            </a:r>
            <a:r>
              <a:rPr lang="ru-RU" dirty="0" smtClean="0"/>
              <a:t>» — </a:t>
            </a:r>
            <a:r>
              <a:rPr lang="ru-RU" b="1" dirty="0" smtClean="0"/>
              <a:t>ВЫЗОВ </a:t>
            </a:r>
            <a:r>
              <a:rPr lang="ru-RU" dirty="0" smtClean="0"/>
              <a:t>21-го века. </a:t>
            </a:r>
          </a:p>
          <a:p>
            <a:pPr algn="just">
              <a:buNone/>
            </a:pPr>
            <a:r>
              <a:rPr lang="ru-RU" dirty="0" smtClean="0"/>
              <a:t>Текстовая форма знаний уступает мультимедийным технологиям. </a:t>
            </a:r>
          </a:p>
          <a:p>
            <a:pPr algn="just">
              <a:buNone/>
            </a:pPr>
            <a:r>
              <a:rPr lang="ru-RU" dirty="0" smtClean="0"/>
              <a:t>Учебными пособиями становятся сериалы фильмов о катастрофах, профессиях, истории, географии… </a:t>
            </a:r>
            <a:r>
              <a:rPr lang="ru-RU" b="1" dirty="0" smtClean="0"/>
              <a:t>ОТВЕТ</a:t>
            </a:r>
            <a:r>
              <a:rPr lang="ru-RU" dirty="0" smtClean="0"/>
              <a:t> пока не найден. </a:t>
            </a:r>
          </a:p>
          <a:p>
            <a:pPr algn="just">
              <a:buNone/>
            </a:pPr>
            <a:r>
              <a:rPr lang="ru-RU" dirty="0" smtClean="0"/>
              <a:t>«Российские ректоры продолжают говорить, что наше фундаментальное образование недооценено в зарубежных рейтингах. А зарубежные составители рейтингов удивлены самой постановкой вопроса — университеты должны поставлять обществу </a:t>
            </a:r>
            <a:r>
              <a:rPr lang="ru-RU" b="1" dirty="0" smtClean="0"/>
              <a:t>нужных специалистов</a:t>
            </a:r>
            <a:r>
              <a:rPr lang="ru-RU" dirty="0" smtClean="0"/>
              <a:t>»</a:t>
            </a:r>
            <a:endParaRPr lang="ru-RU"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642938" y="642938"/>
            <a:ext cx="8001000" cy="4525962"/>
          </a:xfrm>
        </p:spPr>
        <p:txBody>
          <a:bodyPr>
            <a:normAutofit lnSpcReduction="10000"/>
          </a:bodyPr>
          <a:lstStyle/>
          <a:p>
            <a:pPr>
              <a:buFontTx/>
              <a:buNone/>
              <a:defRPr/>
            </a:pPr>
            <a:r>
              <a:rPr lang="ru-RU" sz="2600" b="1" dirty="0" smtClean="0">
                <a:effectLst>
                  <a:outerShdw blurRad="38100" dist="38100" dir="2700000" algn="tl">
                    <a:srgbClr val="000000">
                      <a:alpha val="43137"/>
                    </a:srgbClr>
                  </a:outerShdw>
                </a:effectLst>
              </a:rPr>
              <a:t>Зрение – фактор не столько физический,</a:t>
            </a:r>
          </a:p>
          <a:p>
            <a:pPr>
              <a:buFontTx/>
              <a:buNone/>
              <a:defRPr/>
            </a:pPr>
            <a:r>
              <a:rPr lang="ru-RU" sz="2600" b="1" dirty="0" smtClean="0">
                <a:effectLst>
                  <a:outerShdw blurRad="38100" dist="38100" dir="2700000" algn="tl">
                    <a:srgbClr val="000000">
                      <a:alpha val="43137"/>
                    </a:srgbClr>
                  </a:outerShdw>
                </a:effectLst>
              </a:rPr>
              <a:t>сколько ментальный</a:t>
            </a:r>
            <a:endParaRPr lang="en-US" sz="2600" b="1" dirty="0" smtClean="0">
              <a:effectLst>
                <a:outerShdw blurRad="38100" dist="38100" dir="2700000" algn="tl">
                  <a:srgbClr val="000000">
                    <a:alpha val="43137"/>
                  </a:srgbClr>
                </a:outerShdw>
              </a:effectLst>
            </a:endParaRPr>
          </a:p>
          <a:p>
            <a:pPr algn="just">
              <a:buFontTx/>
              <a:buNone/>
              <a:defRPr/>
            </a:pPr>
            <a:endParaRPr lang="ru-RU" sz="2600" dirty="0" smtClean="0"/>
          </a:p>
          <a:p>
            <a:pPr marL="0" indent="0" algn="just">
              <a:buFontTx/>
              <a:buNone/>
              <a:defRPr/>
            </a:pPr>
            <a:r>
              <a:rPr lang="ru-RU" sz="2600" b="1" dirty="0" smtClean="0">
                <a:effectLst>
                  <a:outerShdw blurRad="38100" dist="38100" dir="2700000" algn="tl">
                    <a:srgbClr val="000000">
                      <a:alpha val="43137"/>
                    </a:srgbClr>
                  </a:outerShdw>
                </a:effectLst>
              </a:rPr>
              <a:t>Сократ</a:t>
            </a:r>
            <a:r>
              <a:rPr lang="ru-RU" sz="2600" dirty="0" smtClean="0"/>
              <a:t>:</a:t>
            </a:r>
            <a:r>
              <a:rPr lang="ru-RU" sz="2600" i="1" dirty="0" smtClean="0"/>
              <a:t> </a:t>
            </a:r>
            <a:r>
              <a:rPr lang="ru-RU" sz="2400" i="1" dirty="0" smtClean="0"/>
              <a:t>Имя «человек» означает, что, тогда как остальные животные не наблюдают того, что видят, не производят сравнений, ничего не сопоставляют, человек, как только увидит что-то, а можно также сказать «уловит очами», тотчас начинает приглядываться и размышлять над тем, что уловил. Поэтому-то он один из всех животных правильно называется «человеком», ведь он как бы «очеловечивает» то, что видит.</a:t>
            </a:r>
            <a:endParaRPr lang="ru-RU" sz="2400" dirty="0" smtClean="0"/>
          </a:p>
          <a:p>
            <a:pPr>
              <a:defRPr/>
            </a:pPr>
            <a:endParaRPr lang="ru-RU"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Заголовок 1"/>
          <p:cNvSpPr>
            <a:spLocks noGrp="1"/>
          </p:cNvSpPr>
          <p:nvPr>
            <p:ph type="title"/>
          </p:nvPr>
        </p:nvSpPr>
        <p:spPr/>
        <p:txBody>
          <a:bodyPr>
            <a:normAutofit/>
          </a:bodyPr>
          <a:lstStyle/>
          <a:p>
            <a:pPr>
              <a:defRPr/>
            </a:pPr>
            <a:r>
              <a:rPr lang="ru-RU" sz="4000" b="1" dirty="0" smtClean="0">
                <a:solidFill>
                  <a:schemeClr val="tx1"/>
                </a:solidFill>
                <a:effectLst>
                  <a:outerShdw blurRad="38100" dist="38100" dir="2700000" algn="tl">
                    <a:srgbClr val="000000">
                      <a:alpha val="43137"/>
                    </a:srgbClr>
                  </a:outerShdw>
                </a:effectLst>
                <a:latin typeface="+mn-lt"/>
                <a:ea typeface="+mn-ea"/>
                <a:cs typeface="+mn-cs"/>
              </a:rPr>
              <a:t>ЭЙНШТЕЙН </a:t>
            </a:r>
            <a:r>
              <a:rPr lang="en-US" sz="4000" b="1" dirty="0" smtClean="0">
                <a:solidFill>
                  <a:schemeClr val="tx1"/>
                </a:solidFill>
                <a:effectLst>
                  <a:outerShdw blurRad="38100" dist="38100" dir="2700000" algn="tl">
                    <a:srgbClr val="000000">
                      <a:alpha val="43137"/>
                    </a:srgbClr>
                  </a:outerShdw>
                </a:effectLst>
                <a:latin typeface="+mn-lt"/>
                <a:ea typeface="+mn-ea"/>
                <a:cs typeface="+mn-cs"/>
              </a:rPr>
              <a:t>VS </a:t>
            </a:r>
            <a:r>
              <a:rPr lang="ru-RU" sz="4000" b="1" dirty="0" smtClean="0">
                <a:solidFill>
                  <a:schemeClr val="tx1"/>
                </a:solidFill>
                <a:effectLst>
                  <a:outerShdw blurRad="38100" dist="38100" dir="2700000" algn="tl">
                    <a:srgbClr val="000000">
                      <a:alpha val="43137"/>
                    </a:srgbClr>
                  </a:outerShdw>
                </a:effectLst>
                <a:latin typeface="+mn-lt"/>
                <a:ea typeface="+mn-ea"/>
                <a:cs typeface="+mn-cs"/>
              </a:rPr>
              <a:t>КАНДИНСКИЙ</a:t>
            </a:r>
          </a:p>
        </p:txBody>
      </p:sp>
      <p:sp>
        <p:nvSpPr>
          <p:cNvPr id="8195" name="Содержимое 2"/>
          <p:cNvSpPr>
            <a:spLocks noGrp="1"/>
          </p:cNvSpPr>
          <p:nvPr>
            <p:ph idx="1"/>
          </p:nvPr>
        </p:nvSpPr>
        <p:spPr>
          <a:xfrm>
            <a:off x="457200" y="1285875"/>
            <a:ext cx="8229600" cy="4525963"/>
          </a:xfrm>
        </p:spPr>
        <p:txBody>
          <a:bodyPr>
            <a:normAutofit fontScale="92500" lnSpcReduction="10000"/>
          </a:bodyPr>
          <a:lstStyle/>
          <a:p>
            <a:r>
              <a:rPr lang="ru-RU" dirty="0" smtClean="0"/>
              <a:t>Существуют ли мысли без слов и образы без глаз?</a:t>
            </a:r>
          </a:p>
          <a:p>
            <a:r>
              <a:rPr lang="ru-RU" dirty="0" smtClean="0"/>
              <a:t>Цвет, звук, слово</a:t>
            </a:r>
          </a:p>
          <a:p>
            <a:r>
              <a:rPr lang="ru-RU" dirty="0" smtClean="0"/>
              <a:t>Музыкально слышать краски и красочно видеть звуки</a:t>
            </a:r>
          </a:p>
          <a:p>
            <a:r>
              <a:rPr lang="ru-RU" dirty="0" smtClean="0"/>
              <a:t>Символ-знак – понятийный образ</a:t>
            </a:r>
          </a:p>
          <a:p>
            <a:r>
              <a:rPr lang="ru-RU" dirty="0" smtClean="0"/>
              <a:t>Буква-слово, иероглиф, петроглиф, пиктограмма – ЯЗЫК</a:t>
            </a:r>
          </a:p>
          <a:p>
            <a:r>
              <a:rPr lang="en-US" dirty="0" smtClean="0"/>
              <a:t>E=mc</a:t>
            </a:r>
            <a:r>
              <a:rPr lang="en-US" baseline="30000" dirty="0" smtClean="0"/>
              <a:t>2</a:t>
            </a:r>
            <a:endParaRPr lang="ru-RU" baseline="30000" dirty="0" smtClean="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4"/>
          <p:cNvPicPr>
            <a:picLocks noChangeAspect="1" noChangeArrowheads="1"/>
          </p:cNvPicPr>
          <p:nvPr/>
        </p:nvPicPr>
        <p:blipFill>
          <a:blip r:embed="rId2" cstate="print"/>
          <a:srcRect/>
          <a:stretch>
            <a:fillRect/>
          </a:stretch>
        </p:blipFill>
        <p:spPr bwMode="auto">
          <a:xfrm>
            <a:off x="1714500" y="1071563"/>
            <a:ext cx="5762625" cy="4667250"/>
          </a:xfrm>
          <a:prstGeom prst="rect">
            <a:avLst/>
          </a:prstGeom>
          <a:ln>
            <a:noFill/>
          </a:ln>
          <a:effectLst>
            <a:outerShdw blurRad="292100" dist="139700" dir="2700000" algn="tl" rotWithShape="0">
              <a:srgbClr val="333333">
                <a:alpha val="65000"/>
              </a:srgbClr>
            </a:outerShdw>
          </a:effectLst>
        </p:spPr>
      </p:pic>
      <p:sp>
        <p:nvSpPr>
          <p:cNvPr id="9219" name="TextBox 5"/>
          <p:cNvSpPr txBox="1">
            <a:spLocks noChangeArrowheads="1"/>
          </p:cNvSpPr>
          <p:nvPr/>
        </p:nvSpPr>
        <p:spPr bwMode="auto">
          <a:xfrm>
            <a:off x="1643063" y="5857875"/>
            <a:ext cx="5857875" cy="369888"/>
          </a:xfrm>
          <a:prstGeom prst="rect">
            <a:avLst/>
          </a:prstGeom>
          <a:noFill/>
          <a:ln w="9525">
            <a:noFill/>
            <a:miter lim="800000"/>
            <a:headEnd/>
            <a:tailEnd/>
          </a:ln>
        </p:spPr>
        <p:txBody>
          <a:bodyPr>
            <a:spAutoFit/>
          </a:bodyPr>
          <a:lstStyle/>
          <a:p>
            <a:pPr algn="ctr"/>
            <a:r>
              <a:rPr lang="ru-RU"/>
              <a:t>Василий Кандинский. Тридцать. 1937</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5"/>
          <p:cNvPicPr>
            <a:picLocks noChangeAspect="1" noChangeArrowheads="1"/>
          </p:cNvPicPr>
          <p:nvPr/>
        </p:nvPicPr>
        <p:blipFill>
          <a:blip r:embed="rId2" cstate="print"/>
          <a:srcRect/>
          <a:stretch>
            <a:fillRect/>
          </a:stretch>
        </p:blipFill>
        <p:spPr bwMode="auto">
          <a:xfrm>
            <a:off x="4143372" y="1000108"/>
            <a:ext cx="4371975" cy="5191125"/>
          </a:xfrm>
          <a:prstGeom prst="rect">
            <a:avLst/>
          </a:prstGeom>
          <a:ln>
            <a:noFill/>
          </a:ln>
          <a:effectLst>
            <a:outerShdw blurRad="292100" dist="139700" dir="2700000" algn="tl" rotWithShape="0">
              <a:srgbClr val="333333">
                <a:alpha val="65000"/>
              </a:srgbClr>
            </a:outerShdw>
          </a:effectLst>
        </p:spPr>
      </p:pic>
      <p:pic>
        <p:nvPicPr>
          <p:cNvPr id="29698" name="Picture 2"/>
          <p:cNvPicPr>
            <a:picLocks noChangeAspect="1" noChangeArrowheads="1"/>
          </p:cNvPicPr>
          <p:nvPr/>
        </p:nvPicPr>
        <p:blipFill>
          <a:blip r:embed="rId3" cstate="print"/>
          <a:srcRect/>
          <a:stretch>
            <a:fillRect/>
          </a:stretch>
        </p:blipFill>
        <p:spPr bwMode="auto">
          <a:xfrm>
            <a:off x="1071538" y="1142984"/>
            <a:ext cx="1676400" cy="228600"/>
          </a:xfrm>
          <a:prstGeom prst="rect">
            <a:avLst/>
          </a:prstGeom>
          <a:ln>
            <a:noFill/>
          </a:ln>
          <a:effectLst>
            <a:outerShdw blurRad="292100" dist="139700" dir="2700000" algn="tl" rotWithShape="0">
              <a:srgbClr val="333333">
                <a:alpha val="65000"/>
              </a:srgbClr>
            </a:outerShdw>
          </a:effectLst>
        </p:spPr>
      </p:pic>
      <p:pic>
        <p:nvPicPr>
          <p:cNvPr id="29699" name="Picture 3"/>
          <p:cNvPicPr>
            <a:picLocks noChangeAspect="1" noChangeArrowheads="1"/>
          </p:cNvPicPr>
          <p:nvPr/>
        </p:nvPicPr>
        <p:blipFill>
          <a:blip r:embed="rId4" cstate="print"/>
          <a:srcRect/>
          <a:stretch>
            <a:fillRect/>
          </a:stretch>
        </p:blipFill>
        <p:spPr bwMode="auto">
          <a:xfrm>
            <a:off x="1000100" y="2357430"/>
            <a:ext cx="1962150" cy="259080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effectLst>
                  <a:outerShdw blurRad="38100" dist="38100" dir="2700000" algn="tl">
                    <a:srgbClr val="000000">
                      <a:alpha val="43137"/>
                    </a:srgbClr>
                  </a:outerShdw>
                </a:effectLst>
              </a:rPr>
              <a:t>ПРОЕКТ </a:t>
            </a:r>
            <a:r>
              <a:rPr lang="en-US" b="1" dirty="0" smtClean="0">
                <a:effectLst>
                  <a:outerShdw blurRad="38100" dist="38100" dir="2700000" algn="tl">
                    <a:srgbClr val="000000">
                      <a:alpha val="43137"/>
                    </a:srgbClr>
                  </a:outerShdw>
                </a:effectLst>
              </a:rPr>
              <a:t>DRUPAL</a:t>
            </a:r>
            <a:endParaRPr lang="ru-RU" b="1" dirty="0">
              <a:effectLst>
                <a:outerShdw blurRad="38100" dist="38100" dir="2700000" algn="tl">
                  <a:srgbClr val="000000">
                    <a:alpha val="43137"/>
                  </a:srgbClr>
                </a:outerShdw>
              </a:effectLst>
            </a:endParaRPr>
          </a:p>
        </p:txBody>
      </p:sp>
      <p:sp>
        <p:nvSpPr>
          <p:cNvPr id="3" name="Содержимое 2"/>
          <p:cNvSpPr>
            <a:spLocks noGrp="1"/>
          </p:cNvSpPr>
          <p:nvPr>
            <p:ph idx="1"/>
          </p:nvPr>
        </p:nvSpPr>
        <p:spPr>
          <a:xfrm>
            <a:off x="357158" y="1214422"/>
            <a:ext cx="8229600" cy="1428760"/>
          </a:xfrm>
        </p:spPr>
        <p:txBody>
          <a:bodyPr>
            <a:normAutofit fontScale="62500" lnSpcReduction="20000"/>
          </a:bodyPr>
          <a:lstStyle/>
          <a:p>
            <a:pPr algn="just">
              <a:buNone/>
            </a:pPr>
            <a:r>
              <a:rPr lang="ru-RU" dirty="0" smtClean="0"/>
              <a:t>	Эта программа демонстрирует, как текст можно преобразовать в картинки.</a:t>
            </a:r>
          </a:p>
          <a:p>
            <a:pPr algn="just">
              <a:buNone/>
            </a:pPr>
            <a:r>
              <a:rPr lang="ru-RU" dirty="0" smtClean="0"/>
              <a:t>	Проект находится в разработке, но уже сейчас все желающие могут побаловаться, попробовав перевести свой текст в картинки. </a:t>
            </a:r>
            <a:r>
              <a:rPr lang="ru-RU" u="sng" dirty="0" smtClean="0">
                <a:hlinkClick r:id="rId2"/>
              </a:rPr>
              <a:t>http://drupal.widgit-online.com/node/add/pagesymbolbody</a:t>
            </a:r>
            <a:endParaRPr lang="ru-RU" dirty="0"/>
          </a:p>
        </p:txBody>
      </p:sp>
      <p:pic>
        <p:nvPicPr>
          <p:cNvPr id="30722" name="Picture 2"/>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2143108" y="2643182"/>
            <a:ext cx="4981575" cy="3933825"/>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589</TotalTime>
  <Words>2132</Words>
  <Application>Microsoft Office PowerPoint</Application>
  <PresentationFormat>Экран (4:3)</PresentationFormat>
  <Paragraphs>121</Paragraphs>
  <Slides>35</Slides>
  <Notes>0</Notes>
  <HiddenSlides>0</HiddenSlides>
  <MMClips>1</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35</vt:i4>
      </vt:variant>
    </vt:vector>
  </HeadingPairs>
  <TitlesOfParts>
    <vt:vector size="37" baseType="lpstr">
      <vt:lpstr>Тема Office</vt:lpstr>
      <vt:lpstr>Формула</vt:lpstr>
      <vt:lpstr>ПРОБЛЕМЫ И ПЕРСПЕКТИВЫ ТЕХНОЛОГИИ КОНВЕРГЕНЦИИ  БИО- ИНФО- НАНО- КОГНИ</vt:lpstr>
      <vt:lpstr>XXI ВЕК – ЦИФРОВАЯ ЦИВИЛИЗАЦИЯ</vt:lpstr>
      <vt:lpstr>КРИЗИС МАТЕМАТИКИ</vt:lpstr>
      <vt:lpstr>БЫСТРОЕ УМНОЖЕНИЕ</vt:lpstr>
      <vt:lpstr>ИСТОРИЧЕСКИЙ ДИСКУРС МИФОЛОГИИ в РЕАЛЬНОСТЬ </vt:lpstr>
      <vt:lpstr>Слайд 6</vt:lpstr>
      <vt:lpstr>Слайд 7</vt:lpstr>
      <vt:lpstr>Слайд 8</vt:lpstr>
      <vt:lpstr>Слайд 9</vt:lpstr>
      <vt:lpstr>ЭВОЛЮЦИЯ ИНФОРМАЦИИ  В ГЕНАХ И В ИНТЕЛЛЕКТЕ </vt:lpstr>
      <vt:lpstr>Слайд 11</vt:lpstr>
      <vt:lpstr>Слайд 12</vt:lpstr>
      <vt:lpstr>Слайд 13</vt:lpstr>
      <vt:lpstr>Слайд 14</vt:lpstr>
      <vt:lpstr>Non multum sed multa  (В немногом – многое) </vt:lpstr>
      <vt:lpstr>МАТЕМАТИЧЕСКИЕ МОДЕЛИ ОБРАБОТКИ СИГНАЛОВ. ФУРЬЕ И ВЕЙЕРШТРАСС</vt:lpstr>
      <vt:lpstr>А. ТЬЮРИНГ И А.Н.КОЛМОГОРОВ</vt:lpstr>
      <vt:lpstr>ПИОНЕРЫ ИНФОРМАЦИОННОГО ВЕКА </vt:lpstr>
      <vt:lpstr>Слайд 19</vt:lpstr>
      <vt:lpstr>Слайд 20</vt:lpstr>
      <vt:lpstr>Удивительным фактом является появление следующей МИФОЛОГИИ</vt:lpstr>
      <vt:lpstr>Слайд 22</vt:lpstr>
      <vt:lpstr>Слайд 23</vt:lpstr>
      <vt:lpstr>Слайд 24</vt:lpstr>
      <vt:lpstr>Слайд 25</vt:lpstr>
      <vt:lpstr>Слайд 26</vt:lpstr>
      <vt:lpstr>МЕНТАЛИЗМ И МЕНТАЛИСТ  ИСКУССТВО И НАУКА</vt:lpstr>
      <vt:lpstr>Слайд 28</vt:lpstr>
      <vt:lpstr>БИЛЛ ГЕЙТС VS СТИВ ДЖОБС</vt:lpstr>
      <vt:lpstr>Слайд 30</vt:lpstr>
      <vt:lpstr>Слайд 31</vt:lpstr>
      <vt:lpstr>ЭЙНШТЕЙН VS КАНДИНСКИЙ</vt:lpstr>
      <vt:lpstr>Слайд 33</vt:lpstr>
      <vt:lpstr>Слайд 34</vt:lpstr>
      <vt:lpstr>ПРОЕКТ DRUPAL</vt:lpstr>
    </vt:vector>
  </TitlesOfParts>
  <Company>SIAL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ПРОБЛЕМЫ И ПЕРСПЕКТИВЫ ТЕХНОЛОГИИ КОНВЕРГЕНЦИИ  БИО- ИНФО- НАНО- КОГНИ</dc:title>
  <dc:creator>sial</dc:creator>
  <cp:lastModifiedBy>sial</cp:lastModifiedBy>
  <cp:revision>64</cp:revision>
  <dcterms:created xsi:type="dcterms:W3CDTF">2012-01-11T08:11:19Z</dcterms:created>
  <dcterms:modified xsi:type="dcterms:W3CDTF">2012-01-30T12:17:57Z</dcterms:modified>
</cp:coreProperties>
</file>